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980" r:id="rId1"/>
  </p:sldMasterIdLst>
  <p:notesMasterIdLst>
    <p:notesMasterId r:id="rId13"/>
  </p:notesMasterIdLst>
  <p:handoutMasterIdLst>
    <p:handoutMasterId r:id="rId14"/>
  </p:handoutMasterIdLst>
  <p:sldIdLst>
    <p:sldId id="484" r:id="rId2"/>
    <p:sldId id="481" r:id="rId3"/>
    <p:sldId id="566" r:id="rId4"/>
    <p:sldId id="729" r:id="rId5"/>
    <p:sldId id="730" r:id="rId6"/>
    <p:sldId id="731" r:id="rId7"/>
    <p:sldId id="717" r:id="rId8"/>
    <p:sldId id="732" r:id="rId9"/>
    <p:sldId id="733" r:id="rId10"/>
    <p:sldId id="734" r:id="rId11"/>
    <p:sldId id="727" r:id="rId12"/>
  </p:sldIdLst>
  <p:sldSz cx="9144000" cy="6858000" type="screen4x3"/>
  <p:notesSz cx="6834188" cy="9979025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</p:showPr>
  <p:clrMru>
    <a:srgbClr val="0000CC"/>
    <a:srgbClr val="006600"/>
    <a:srgbClr val="339933"/>
    <a:srgbClr val="000099"/>
    <a:srgbClr val="A50021"/>
    <a:srgbClr val="990000"/>
    <a:srgbClr val="800000"/>
    <a:srgbClr val="6699FF"/>
    <a:srgbClr val="C0C0C0"/>
    <a:srgbClr val="CCFFFF"/>
  </p:clrMru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344D84-9AFB-497E-A393-DC336BA19D2E}" styleName="中度样式 3 - 强调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中度样式 4 - 强调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56" autoAdjust="0"/>
  </p:normalViewPr>
  <p:slideViewPr>
    <p:cSldViewPr>
      <p:cViewPr>
        <p:scale>
          <a:sx n="70" d="100"/>
          <a:sy n="70" d="100"/>
        </p:scale>
        <p:origin x="-1236" y="-132"/>
      </p:cViewPr>
      <p:guideLst>
        <p:guide orient="horz" pos="2160"/>
        <p:guide orient="horz" pos="1480"/>
        <p:guide orient="horz" pos="3786"/>
        <p:guide pos="2912"/>
        <p:guide pos="5420"/>
        <p:guide pos="340"/>
        <p:guide pos="657"/>
        <p:guide pos="50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772" y="-84"/>
      </p:cViewPr>
      <p:guideLst>
        <p:guide orient="horz" pos="3143"/>
        <p:guide pos="215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22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71913" y="0"/>
            <a:ext cx="2960687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57AA6C37-045B-4C27-B755-1E310FCECBD2}" type="datetimeFigureOut">
              <a:rPr lang="zh-CN" altLang="en-US"/>
              <a:pPr>
                <a:defRPr/>
              </a:pPr>
              <a:t>2017/12/26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478963"/>
            <a:ext cx="29622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71913" y="9478963"/>
            <a:ext cx="2960687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9F39EC4A-EFDF-4E1A-A5F8-BB44BF83677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页眉占位符 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099" name="日期占位符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70325" y="0"/>
            <a:ext cx="29622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AB0497D6-4C22-4C2D-BD2B-989418505AC1}" type="datetimeFigureOut">
              <a:rPr lang="zh-CN" altLang="en-US"/>
              <a:pPr>
                <a:defRPr/>
              </a:pPr>
              <a:t>2017/12/26</a:t>
            </a:fld>
            <a:endParaRPr lang="en-US" altLang="zh-CN"/>
          </a:p>
        </p:txBody>
      </p:sp>
      <p:sp>
        <p:nvSpPr>
          <p:cNvPr id="70660" name="幻灯片图像占位符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38238" y="747713"/>
            <a:ext cx="4556125" cy="3743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  <p:sp>
        <p:nvSpPr>
          <p:cNvPr id="4101" name="备注占位符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2625" y="4740275"/>
            <a:ext cx="5467350" cy="4489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4102" name="页脚占位符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77375"/>
            <a:ext cx="2960688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103" name="灯片编号占位符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0325" y="9477375"/>
            <a:ext cx="29622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5D297A60-2EC4-4957-A977-676181F727C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0750" y="747713"/>
            <a:ext cx="4991100" cy="3743325"/>
          </a:xfrm>
        </p:spPr>
      </p:sp>
      <p:sp>
        <p:nvSpPr>
          <p:cNvPr id="71683" name="备注占位符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zh-CN" altLang="en-US" smtClean="0"/>
          </a:p>
        </p:txBody>
      </p:sp>
      <p:sp>
        <p:nvSpPr>
          <p:cNvPr id="71684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1BFA46-8670-4529-B293-F21D71808D15}" type="slidenum">
              <a:rPr lang="zh-CN" altLang="en-US" smtClean="0"/>
              <a:pPr/>
              <a:t>1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0750" y="747713"/>
            <a:ext cx="4991100" cy="3743325"/>
          </a:xfrm>
        </p:spPr>
      </p:sp>
      <p:sp>
        <p:nvSpPr>
          <p:cNvPr id="72707" name="备注占位符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zh-CN" altLang="en-US" smtClean="0"/>
          </a:p>
        </p:txBody>
      </p:sp>
      <p:sp>
        <p:nvSpPr>
          <p:cNvPr id="72708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50B933-5F1F-4D81-9511-9BACC1C17901}" type="slidenum">
              <a:rPr lang="zh-CN" altLang="en-US" smtClean="0"/>
              <a:pPr/>
              <a:t>3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0750" y="747713"/>
            <a:ext cx="4991100" cy="3743325"/>
          </a:xfrm>
        </p:spPr>
      </p:sp>
      <p:sp>
        <p:nvSpPr>
          <p:cNvPr id="72707" name="备注占位符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zh-CN" altLang="en-US" smtClean="0"/>
          </a:p>
        </p:txBody>
      </p:sp>
      <p:sp>
        <p:nvSpPr>
          <p:cNvPr id="72708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50B933-5F1F-4D81-9511-9BACC1C17901}" type="slidenum">
              <a:rPr lang="zh-CN" altLang="en-US" smtClean="0"/>
              <a:pPr/>
              <a:t>4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0750" y="747713"/>
            <a:ext cx="4991100" cy="3743325"/>
          </a:xfrm>
        </p:spPr>
      </p:sp>
      <p:sp>
        <p:nvSpPr>
          <p:cNvPr id="72707" name="备注占位符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zh-CN" altLang="en-US" smtClean="0"/>
          </a:p>
        </p:txBody>
      </p:sp>
      <p:sp>
        <p:nvSpPr>
          <p:cNvPr id="72708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50B933-5F1F-4D81-9511-9BACC1C17901}" type="slidenum">
              <a:rPr lang="zh-CN" altLang="en-US" smtClean="0"/>
              <a:pPr/>
              <a:t>5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0750" y="747713"/>
            <a:ext cx="4991100" cy="3743325"/>
          </a:xfrm>
        </p:spPr>
      </p:sp>
      <p:sp>
        <p:nvSpPr>
          <p:cNvPr id="72707" name="备注占位符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zh-CN" altLang="en-US" smtClean="0"/>
          </a:p>
        </p:txBody>
      </p:sp>
      <p:sp>
        <p:nvSpPr>
          <p:cNvPr id="72708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50B933-5F1F-4D81-9511-9BACC1C17901}" type="slidenum">
              <a:rPr lang="zh-CN" altLang="en-US" smtClean="0"/>
              <a:pPr/>
              <a:t>7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0750" y="747713"/>
            <a:ext cx="4991100" cy="3743325"/>
          </a:xfrm>
        </p:spPr>
      </p:sp>
      <p:sp>
        <p:nvSpPr>
          <p:cNvPr id="72707" name="备注占位符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zh-CN" altLang="en-US" smtClean="0"/>
          </a:p>
        </p:txBody>
      </p:sp>
      <p:sp>
        <p:nvSpPr>
          <p:cNvPr id="72708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50B933-5F1F-4D81-9511-9BACC1C17901}" type="slidenum">
              <a:rPr lang="zh-CN" altLang="en-US" smtClean="0"/>
              <a:pPr/>
              <a:t>8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0750" y="747713"/>
            <a:ext cx="4991100" cy="3743325"/>
          </a:xfrm>
        </p:spPr>
      </p:sp>
      <p:sp>
        <p:nvSpPr>
          <p:cNvPr id="72707" name="备注占位符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zh-CN" altLang="en-US" smtClean="0"/>
          </a:p>
        </p:txBody>
      </p:sp>
      <p:sp>
        <p:nvSpPr>
          <p:cNvPr id="72708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50B933-5F1F-4D81-9511-9BACC1C17901}" type="slidenum">
              <a:rPr lang="zh-CN" altLang="en-US" smtClean="0"/>
              <a:pPr/>
              <a:t>10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0750" y="747713"/>
            <a:ext cx="4991100" cy="3743325"/>
          </a:xfrm>
        </p:spPr>
      </p:sp>
      <p:sp>
        <p:nvSpPr>
          <p:cNvPr id="72707" name="备注占位符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zh-CN" altLang="en-US" smtClean="0"/>
          </a:p>
        </p:txBody>
      </p:sp>
      <p:sp>
        <p:nvSpPr>
          <p:cNvPr id="72708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50B933-5F1F-4D81-9511-9BACC1C17901}" type="slidenum">
              <a:rPr lang="zh-CN" altLang="en-US" smtClean="0"/>
              <a:pPr/>
              <a:t>11</a:t>
            </a:fld>
            <a:endParaRPr lang="en-US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0"/>
          <p:cNvSpPr>
            <a:spLocks noChangeArrowheads="1"/>
          </p:cNvSpPr>
          <p:nvPr userDrawn="1"/>
        </p:nvSpPr>
        <p:spPr bwMode="auto">
          <a:xfrm>
            <a:off x="428625" y="6500813"/>
            <a:ext cx="3262313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1100" dirty="0">
                <a:solidFill>
                  <a:srgbClr val="7F7F7F"/>
                </a:solidFill>
                <a:latin typeface="微软雅黑" pitchFamily="34" charset="-122"/>
                <a:ea typeface="微软雅黑" pitchFamily="34" charset="-122"/>
              </a:rPr>
              <a:t>新能源电力系统国家重点实验室（华北电力大学）</a:t>
            </a:r>
          </a:p>
        </p:txBody>
      </p:sp>
      <p:cxnSp>
        <p:nvCxnSpPr>
          <p:cNvPr id="3" name="直接连接符 14"/>
          <p:cNvCxnSpPr>
            <a:cxnSpLocks noChangeShapeType="1"/>
          </p:cNvCxnSpPr>
          <p:nvPr userDrawn="1"/>
        </p:nvCxnSpPr>
        <p:spPr bwMode="auto">
          <a:xfrm>
            <a:off x="0" y="6643688"/>
            <a:ext cx="468313" cy="0"/>
          </a:xfrm>
          <a:prstGeom prst="line">
            <a:avLst/>
          </a:prstGeom>
          <a:noFill/>
          <a:ln w="9525">
            <a:solidFill>
              <a:srgbClr val="7F7F7F"/>
            </a:solidFill>
            <a:round/>
            <a:headEnd/>
            <a:tailEnd/>
          </a:ln>
        </p:spPr>
      </p:cxnSp>
      <p:cxnSp>
        <p:nvCxnSpPr>
          <p:cNvPr id="4" name="直接连接符 9"/>
          <p:cNvCxnSpPr>
            <a:cxnSpLocks noChangeShapeType="1"/>
          </p:cNvCxnSpPr>
          <p:nvPr userDrawn="1"/>
        </p:nvCxnSpPr>
        <p:spPr bwMode="auto">
          <a:xfrm>
            <a:off x="3643313" y="6643688"/>
            <a:ext cx="4270375" cy="1587"/>
          </a:xfrm>
          <a:prstGeom prst="line">
            <a:avLst/>
          </a:prstGeom>
          <a:noFill/>
          <a:ln w="9525">
            <a:solidFill>
              <a:srgbClr val="7F7F7F"/>
            </a:solidFill>
            <a:round/>
            <a:headEnd/>
            <a:tailEnd/>
          </a:ln>
        </p:spPr>
      </p:cxnSp>
      <p:cxnSp>
        <p:nvCxnSpPr>
          <p:cNvPr id="5" name="直接连接符 14"/>
          <p:cNvCxnSpPr>
            <a:cxnSpLocks noChangeShapeType="1"/>
          </p:cNvCxnSpPr>
          <p:nvPr userDrawn="1"/>
        </p:nvCxnSpPr>
        <p:spPr bwMode="auto">
          <a:xfrm>
            <a:off x="8784208" y="6643688"/>
            <a:ext cx="360000" cy="0"/>
          </a:xfrm>
          <a:prstGeom prst="line">
            <a:avLst/>
          </a:prstGeom>
          <a:noFill/>
          <a:ln w="9525">
            <a:solidFill>
              <a:srgbClr val="7F7F7F"/>
            </a:solidFill>
            <a:round/>
            <a:headEnd/>
            <a:tailEnd/>
          </a:ln>
        </p:spPr>
      </p:cxnSp>
      <p:sp>
        <p:nvSpPr>
          <p:cNvPr id="6" name="矩形 10">
            <a:extLst>
              <a:ext uri="{FF2B5EF4-FFF2-40B4-BE49-F238E27FC236}">
                <a16:creationId xmlns="" xmlns:a16="http://schemas.microsoft.com/office/drawing/2014/main" id="{21F5A337-8E7C-43BA-BDC8-56E3A7064C1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914327" y="6512883"/>
            <a:ext cx="978153" cy="2616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page </a:t>
            </a:r>
            <a:fld id="{48F80F8D-57AE-4A68-AEB3-D6AD60459A3A}" type="slidenum">
              <a:rPr kumimoji="0" lang="zh-CN" alt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‹#›</a:t>
            </a:fld>
            <a:r>
              <a:rPr kumimoji="0" lang="en-US" altLang="zh-CN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/</a:t>
            </a:r>
            <a:r>
              <a:rPr kumimoji="0" lang="en-US" altLang="zh-CN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11</a:t>
            </a:r>
            <a:endParaRPr kumimoji="0" lang="zh-CN" altLang="en-US" sz="1100" b="0" i="0" u="none" strike="noStrike" kern="1200" cap="none" spc="0" normalizeH="0" baseline="0" noProof="0" dirty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组合 3"/>
          <p:cNvGrpSpPr>
            <a:grpSpLocks/>
          </p:cNvGrpSpPr>
          <p:nvPr/>
        </p:nvGrpSpPr>
        <p:grpSpPr bwMode="auto">
          <a:xfrm>
            <a:off x="0" y="71438"/>
            <a:ext cx="9144000" cy="765175"/>
            <a:chOff x="-32" y="-279126"/>
            <a:chExt cx="9144000" cy="765378"/>
          </a:xfrm>
        </p:grpSpPr>
        <p:pic>
          <p:nvPicPr>
            <p:cNvPr id="26627" name="图片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000875" y="-279126"/>
              <a:ext cx="2109788" cy="714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8" name="Line 4"/>
            <p:cNvSpPr>
              <a:spLocks noChangeShapeType="1"/>
            </p:cNvSpPr>
            <p:nvPr/>
          </p:nvSpPr>
          <p:spPr bwMode="auto">
            <a:xfrm>
              <a:off x="-32" y="448111"/>
              <a:ext cx="9144000" cy="0"/>
            </a:xfrm>
            <a:prstGeom prst="line">
              <a:avLst/>
            </a:prstGeom>
            <a:noFill/>
            <a:ln w="63500">
              <a:gradFill flip="none" rotWithShape="1">
                <a:gsLst>
                  <a:gs pos="0">
                    <a:srgbClr val="000082"/>
                  </a:gs>
                  <a:gs pos="30000">
                    <a:srgbClr val="FF0000">
                      <a:alpha val="72000"/>
                    </a:srgbClr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10800000" scaled="1"/>
                <a:tileRect/>
              </a:gradFill>
              <a:round/>
              <a:headEnd/>
              <a:tailEnd/>
            </a:ln>
            <a:effectLst>
              <a:outerShdw dist="23000" dir="5400000" algn="ctr" rotWithShape="0">
                <a:srgbClr val="000000">
                  <a:alpha val="34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88" r:id="rId1"/>
  </p:sldLayoutIdLst>
  <p:transition spd="med">
    <p:zoom/>
  </p:transition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Arial" pitchFamily="34" charset="0"/>
          <a:ea typeface="微软雅黑" pitchFamily="34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Arial" pitchFamily="34" charset="0"/>
          <a:ea typeface="微软雅黑" pitchFamily="34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Arial" pitchFamily="34" charset="0"/>
          <a:ea typeface="微软雅黑" pitchFamily="34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Arial" pitchFamily="34" charset="0"/>
          <a:ea typeface="微软雅黑" pitchFamily="34" charset="-122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Arial" pitchFamily="34" charset="0"/>
          <a:ea typeface="微软雅黑" pitchFamily="34" charset="-122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Arial" pitchFamily="34" charset="0"/>
          <a:ea typeface="微软雅黑" pitchFamily="34" charset="-122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Arial" pitchFamily="34" charset="0"/>
          <a:ea typeface="微软雅黑" pitchFamily="34" charset="-122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Arial" pitchFamily="34" charset="0"/>
          <a:ea typeface="微软雅黑" pitchFamily="34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800">
          <a:solidFill>
            <a:srgbClr val="000099"/>
          </a:solidFill>
          <a:latin typeface="+mn-lt"/>
          <a:ea typeface="+mn-ea"/>
          <a:cs typeface="方正粗宋简体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400">
          <a:solidFill>
            <a:srgbClr val="000099"/>
          </a:solidFill>
          <a:latin typeface="+mn-lt"/>
          <a:ea typeface="+mn-ea"/>
          <a:cs typeface="方正粗宋简体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>
          <a:solidFill>
            <a:srgbClr val="000099"/>
          </a:solidFill>
          <a:latin typeface="+mn-lt"/>
          <a:ea typeface="+mn-ea"/>
          <a:cs typeface="方正粗宋简体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0099"/>
          </a:solidFill>
          <a:latin typeface="+mn-lt"/>
          <a:ea typeface="+mn-ea"/>
          <a:cs typeface="方正粗宋简体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rgbClr val="000099"/>
          </a:solidFill>
          <a:latin typeface="+mn-lt"/>
          <a:ea typeface="+mn-ea"/>
          <a:cs typeface="方正粗宋简体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rgbClr val="000099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rgbClr val="000099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rgbClr val="000099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rgbClr val="000099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副标题 2"/>
          <p:cNvSpPr>
            <a:spLocks noChangeArrowheads="1"/>
          </p:cNvSpPr>
          <p:nvPr/>
        </p:nvSpPr>
        <p:spPr bwMode="auto">
          <a:xfrm>
            <a:off x="71438" y="142875"/>
            <a:ext cx="6357937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 eaLnBrk="0" hangingPunct="0">
              <a:spcBef>
                <a:spcPct val="50000"/>
              </a:spcBef>
              <a:buClr>
                <a:srgbClr val="FF0000"/>
              </a:buClr>
              <a:defRPr/>
            </a:pPr>
            <a:endParaRPr lang="en-US" sz="3200" b="1" dirty="0">
              <a:solidFill>
                <a:srgbClr val="2B3078"/>
              </a:solidFill>
              <a:latin typeface="微软雅黑" pitchFamily="34" charset="-122"/>
              <a:ea typeface="微软雅黑" pitchFamily="34" charset="-122"/>
            </a:endParaRPr>
          </a:p>
          <a:p>
            <a:pPr algn="just" eaLnBrk="0" hangingPunct="0">
              <a:spcBef>
                <a:spcPct val="50000"/>
              </a:spcBef>
              <a:buClr>
                <a:srgbClr val="FF0000"/>
              </a:buClr>
              <a:defRPr/>
            </a:pPr>
            <a:endParaRPr lang="en-US" sz="2400" b="1" dirty="0">
              <a:solidFill>
                <a:srgbClr val="2B3078"/>
              </a:solidFill>
              <a:latin typeface="微软雅黑" pitchFamily="34" charset="-122"/>
              <a:ea typeface="微软雅黑" pitchFamily="34" charset="-122"/>
            </a:endParaRPr>
          </a:p>
          <a:p>
            <a:pPr algn="just" eaLnBrk="0" hangingPunct="0">
              <a:spcBef>
                <a:spcPts val="0"/>
              </a:spcBef>
              <a:buClr>
                <a:srgbClr val="FF0000"/>
              </a:buClr>
              <a:defRPr/>
            </a:pPr>
            <a:r>
              <a:rPr lang="zh-CN" altLang="en-US" sz="2000" b="1" kern="1300" spc="200" dirty="0">
                <a:solidFill>
                  <a:srgbClr val="2B3078"/>
                </a:solidFill>
                <a:latin typeface="微软雅黑" pitchFamily="34" charset="-122"/>
                <a:ea typeface="微软雅黑" pitchFamily="34" charset="-122"/>
              </a:rPr>
              <a:t>新能源电力系统国家重点实验室（华北电力大学）</a:t>
            </a:r>
            <a:endParaRPr lang="en-US" sz="2000" b="1" kern="1300" spc="200" dirty="0">
              <a:solidFill>
                <a:srgbClr val="2B3078"/>
              </a:solidFill>
              <a:latin typeface="微软雅黑" pitchFamily="34" charset="-122"/>
              <a:ea typeface="微软雅黑" pitchFamily="34" charset="-122"/>
            </a:endParaRPr>
          </a:p>
          <a:p>
            <a:pPr algn="just" eaLnBrk="0" hangingPunct="0">
              <a:spcBef>
                <a:spcPts val="0"/>
              </a:spcBef>
              <a:buClr>
                <a:srgbClr val="FF0000"/>
              </a:buClr>
              <a:defRPr/>
            </a:pPr>
            <a:r>
              <a:rPr lang="en-US" sz="1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State Key Laboratory of Alternate Electrical Power System with Renewable Energy Sources</a:t>
            </a:r>
          </a:p>
          <a:p>
            <a:pPr algn="just" eaLnBrk="0" hangingPunct="0">
              <a:spcBef>
                <a:spcPct val="50000"/>
              </a:spcBef>
              <a:buClr>
                <a:srgbClr val="FF0000"/>
              </a:buClr>
              <a:defRPr/>
            </a:pPr>
            <a:endParaRPr lang="en-US" sz="2400" b="1" dirty="0">
              <a:solidFill>
                <a:srgbClr val="2B3078"/>
              </a:solidFill>
              <a:latin typeface="微软雅黑" pitchFamily="34" charset="-122"/>
              <a:ea typeface="微软雅黑" pitchFamily="34" charset="-122"/>
            </a:endParaRPr>
          </a:p>
          <a:p>
            <a:pPr algn="just" eaLnBrk="0" hangingPunct="0">
              <a:spcBef>
                <a:spcPct val="50000"/>
              </a:spcBef>
              <a:buClr>
                <a:srgbClr val="FF0000"/>
              </a:buClr>
              <a:defRPr/>
            </a:pPr>
            <a:endParaRPr lang="zh-CN" altLang="en-US" sz="2800" b="1" dirty="0">
              <a:solidFill>
                <a:srgbClr val="2B3078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8675" name="灯片编号占位符 15"/>
          <p:cNvSpPr txBox="1">
            <a:spLocks/>
          </p:cNvSpPr>
          <p:nvPr/>
        </p:nvSpPr>
        <p:spPr bwMode="auto">
          <a:xfrm>
            <a:off x="7715250" y="6443663"/>
            <a:ext cx="900113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US" altLang="zh-CN" sz="1200">
                <a:solidFill>
                  <a:srgbClr val="898989"/>
                </a:solidFill>
              </a:rPr>
              <a:t>Page</a:t>
            </a:r>
            <a:r>
              <a:rPr lang="zh-CN" altLang="en-US" sz="1200">
                <a:solidFill>
                  <a:srgbClr val="898989"/>
                </a:solidFill>
              </a:rPr>
              <a:t> </a:t>
            </a:r>
            <a:fld id="{7C9567C4-58E1-4293-8C14-0795C3E257AA}" type="slidenum">
              <a:rPr lang="zh-CN" altLang="en-US" sz="1200">
                <a:solidFill>
                  <a:srgbClr val="898989"/>
                </a:solidFill>
              </a:rPr>
              <a:pPr algn="r"/>
              <a:t>1</a:t>
            </a:fld>
            <a:endParaRPr lang="zh-CN" altLang="en-US" sz="1200">
              <a:solidFill>
                <a:srgbClr val="898989"/>
              </a:solidFill>
            </a:endParaRPr>
          </a:p>
        </p:txBody>
      </p:sp>
      <p:sp>
        <p:nvSpPr>
          <p:cNvPr id="28676" name="副标题 2"/>
          <p:cNvSpPr>
            <a:spLocks noChangeArrowheads="1"/>
          </p:cNvSpPr>
          <p:nvPr/>
        </p:nvSpPr>
        <p:spPr bwMode="auto">
          <a:xfrm>
            <a:off x="0" y="5929313"/>
            <a:ext cx="9144000" cy="9286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spcBef>
                <a:spcPct val="50000"/>
              </a:spcBef>
              <a:buClr>
                <a:srgbClr val="FF0000"/>
              </a:buClr>
            </a:pPr>
            <a:endParaRPr lang="en-US" altLang="zh-CN" sz="3200" b="1">
              <a:solidFill>
                <a:srgbClr val="2B3078"/>
              </a:solidFill>
              <a:latin typeface="微软雅黑" pitchFamily="34" charset="-122"/>
              <a:ea typeface="微软雅黑" pitchFamily="34" charset="-122"/>
            </a:endParaRPr>
          </a:p>
          <a:p>
            <a:pPr eaLnBrk="0" hangingPunct="0">
              <a:spcBef>
                <a:spcPct val="50000"/>
              </a:spcBef>
              <a:buClr>
                <a:srgbClr val="FF0000"/>
              </a:buClr>
            </a:pPr>
            <a:endParaRPr lang="en-US" altLang="zh-CN" sz="2400" b="1">
              <a:solidFill>
                <a:srgbClr val="2B3078"/>
              </a:solidFill>
              <a:latin typeface="微软雅黑" pitchFamily="34" charset="-122"/>
              <a:ea typeface="微软雅黑" pitchFamily="34" charset="-122"/>
            </a:endParaRPr>
          </a:p>
          <a:p>
            <a:pPr eaLnBrk="0" hangingPunct="0">
              <a:spcBef>
                <a:spcPct val="50000"/>
              </a:spcBef>
              <a:buClr>
                <a:srgbClr val="FF0000"/>
              </a:buClr>
            </a:pPr>
            <a:endParaRPr lang="en-US" altLang="zh-CN" sz="2400" b="1">
              <a:solidFill>
                <a:srgbClr val="2B3078"/>
              </a:solidFill>
              <a:latin typeface="微软雅黑" pitchFamily="34" charset="-122"/>
              <a:ea typeface="微软雅黑" pitchFamily="34" charset="-122"/>
            </a:endParaRPr>
          </a:p>
          <a:p>
            <a:pPr eaLnBrk="0" hangingPunct="0">
              <a:spcBef>
                <a:spcPct val="50000"/>
              </a:spcBef>
              <a:buClr>
                <a:srgbClr val="FF0000"/>
              </a:buClr>
            </a:pPr>
            <a:endParaRPr lang="zh-CN" altLang="en-US" sz="2800" b="1">
              <a:solidFill>
                <a:srgbClr val="2B3078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8678" name="内容占位符 2"/>
          <p:cNvSpPr>
            <a:spLocks noGrp="1" noChangeArrowheads="1"/>
          </p:cNvSpPr>
          <p:nvPr/>
        </p:nvSpPr>
        <p:spPr bwMode="auto">
          <a:xfrm>
            <a:off x="468313" y="1785367"/>
            <a:ext cx="822960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>
              <a:lnSpc>
                <a:spcPct val="130000"/>
              </a:lnSpc>
              <a:buClr>
                <a:srgbClr val="FF3300"/>
              </a:buClr>
              <a:buSzPct val="85000"/>
              <a:buFont typeface="Wingdings" pitchFamily="2" charset="2"/>
              <a:buNone/>
            </a:pPr>
            <a:r>
              <a:rPr lang="en-US" altLang="zh-CN" sz="3600" b="1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NSFC</a:t>
            </a:r>
            <a:r>
              <a:rPr lang="zh-CN" altLang="en-US" sz="3600" b="1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重点类项目申报书</a:t>
            </a:r>
            <a:endParaRPr lang="en-US" altLang="zh-CN" sz="3600" b="1" dirty="0" smtClean="0">
              <a:solidFill>
                <a:srgbClr val="C00000"/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 eaLnBrk="0">
              <a:lnSpc>
                <a:spcPct val="130000"/>
              </a:lnSpc>
              <a:buClr>
                <a:srgbClr val="FF3300"/>
              </a:buClr>
              <a:buSzPct val="85000"/>
              <a:buFont typeface="Wingdings" pitchFamily="2" charset="2"/>
              <a:buNone/>
            </a:pPr>
            <a:r>
              <a:rPr lang="zh-CN" altLang="en-US" sz="3600" b="1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撰写体会</a:t>
            </a:r>
            <a:endParaRPr lang="zh-CN" sz="2800" b="1" dirty="0">
              <a:solidFill>
                <a:schemeClr val="accent2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000375" y="3997324"/>
            <a:ext cx="3168650" cy="1303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FFFFFF"/>
            </a:outerShdw>
          </a:effectLst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  <a:spcAft>
                <a:spcPts val="1800"/>
              </a:spcAft>
              <a:defRPr/>
            </a:pPr>
            <a:r>
              <a:rPr lang="zh-CN" altLang="en-US" sz="3200" b="1" dirty="0">
                <a:solidFill>
                  <a:srgbClr val="000099"/>
                </a:solidFill>
                <a:latin typeface="微软雅黑" pitchFamily="34" charset="-122"/>
                <a:ea typeface="微软雅黑" pitchFamily="34" charset="-122"/>
              </a:rPr>
              <a:t>崔   </a:t>
            </a:r>
            <a:r>
              <a:rPr lang="zh-CN" altLang="en-US" sz="3200" b="1" dirty="0" smtClean="0">
                <a:solidFill>
                  <a:srgbClr val="000099"/>
                </a:solidFill>
                <a:latin typeface="微软雅黑" pitchFamily="34" charset="-122"/>
                <a:ea typeface="微软雅黑" pitchFamily="34" charset="-122"/>
              </a:rPr>
              <a:t>翔</a:t>
            </a:r>
            <a:endParaRPr lang="en-US" altLang="zh-CN" sz="3200" b="1" dirty="0" smtClean="0">
              <a:solidFill>
                <a:srgbClr val="000099"/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zh-CN" sz="2400" b="1" dirty="0" smtClean="0">
                <a:solidFill>
                  <a:srgbClr val="000099"/>
                </a:solidFill>
                <a:latin typeface="微软雅黑" pitchFamily="34" charset="-122"/>
                <a:ea typeface="微软雅黑" pitchFamily="34" charset="-122"/>
              </a:rPr>
              <a:t>2017</a:t>
            </a:r>
            <a:r>
              <a:rPr lang="zh-CN" altLang="en-US" sz="2400" b="1" dirty="0" smtClean="0">
                <a:solidFill>
                  <a:srgbClr val="000099"/>
                </a:solidFill>
                <a:latin typeface="微软雅黑" pitchFamily="34" charset="-122"/>
                <a:ea typeface="微软雅黑" pitchFamily="34" charset="-122"/>
              </a:rPr>
              <a:t>年</a:t>
            </a:r>
            <a:r>
              <a:rPr lang="en-US" altLang="zh-CN" sz="2400" b="1" dirty="0" smtClean="0">
                <a:solidFill>
                  <a:srgbClr val="000099"/>
                </a:solidFill>
                <a:latin typeface="微软雅黑" pitchFamily="34" charset="-122"/>
                <a:ea typeface="微软雅黑" pitchFamily="34" charset="-122"/>
              </a:rPr>
              <a:t>12</a:t>
            </a:r>
            <a:r>
              <a:rPr lang="zh-CN" altLang="en-US" sz="2400" b="1" dirty="0" smtClean="0">
                <a:solidFill>
                  <a:srgbClr val="000099"/>
                </a:solidFill>
                <a:latin typeface="微软雅黑" pitchFamily="34" charset="-122"/>
                <a:ea typeface="微软雅黑" pitchFamily="34" charset="-122"/>
              </a:rPr>
              <a:t>月</a:t>
            </a:r>
            <a:r>
              <a:rPr lang="en-US" altLang="zh-CN" sz="2400" b="1" dirty="0" smtClean="0">
                <a:solidFill>
                  <a:srgbClr val="000099"/>
                </a:solidFill>
                <a:latin typeface="微软雅黑" pitchFamily="34" charset="-122"/>
                <a:ea typeface="微软雅黑" pitchFamily="34" charset="-122"/>
              </a:rPr>
              <a:t>26</a:t>
            </a:r>
            <a:r>
              <a:rPr lang="zh-CN" altLang="en-US" sz="2400" b="1" dirty="0" smtClean="0">
                <a:solidFill>
                  <a:srgbClr val="000099"/>
                </a:solidFill>
                <a:latin typeface="微软雅黑" pitchFamily="34" charset="-122"/>
                <a:ea typeface="微软雅黑" pitchFamily="34" charset="-122"/>
              </a:rPr>
              <a:t>日 </a:t>
            </a:r>
            <a:endParaRPr lang="en-US" sz="2400" b="1" dirty="0">
              <a:solidFill>
                <a:srgbClr val="000099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214313" y="984785"/>
            <a:ext cx="8643937" cy="4016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90000"/>
              <a:buFont typeface="Wingdings" pitchFamily="2" charset="2"/>
              <a:buChar char="l"/>
              <a:defRPr/>
            </a:pPr>
            <a:r>
              <a:rPr lang="zh-CN" altLang="en-US" sz="2400" b="1" dirty="0" smtClean="0">
                <a:solidFill>
                  <a:srgbClr val="C00000"/>
                </a:solidFill>
                <a:latin typeface="+mj-ea"/>
                <a:ea typeface="+mj-ea"/>
              </a:rPr>
              <a:t> 申报人要亲自执笔，不要指望他人</a:t>
            </a:r>
            <a:endParaRPr lang="en-US" altLang="zh-CN" sz="2400" b="1" dirty="0" smtClean="0">
              <a:solidFill>
                <a:srgbClr val="C00000"/>
              </a:solidFill>
              <a:latin typeface="+mj-ea"/>
              <a:ea typeface="+mj-ea"/>
            </a:endParaRPr>
          </a:p>
          <a:p>
            <a:pPr algn="just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90000"/>
              <a:buFont typeface="Wingdings" pitchFamily="2" charset="2"/>
              <a:buChar char="l"/>
              <a:defRPr/>
            </a:pPr>
            <a:r>
              <a:rPr lang="zh-CN" altLang="en-US" sz="2400" dirty="0" smtClean="0">
                <a:latin typeface="+mj-ea"/>
                <a:ea typeface="+mj-ea"/>
              </a:rPr>
              <a:t> 认真研究申报书的撰写要求和要点，不要漏项</a:t>
            </a:r>
            <a:endParaRPr lang="en-US" altLang="zh-CN" sz="2400" dirty="0" smtClean="0">
              <a:latin typeface="+mj-ea"/>
              <a:ea typeface="+mj-ea"/>
            </a:endParaRPr>
          </a:p>
          <a:p>
            <a:pPr algn="just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90000"/>
              <a:buFont typeface="Wingdings" pitchFamily="2" charset="2"/>
              <a:buChar char="l"/>
              <a:defRPr/>
            </a:pPr>
            <a:r>
              <a:rPr lang="zh-CN" altLang="en-US" sz="2400" dirty="0" smtClean="0">
                <a:latin typeface="+mj-ea"/>
                <a:ea typeface="+mj-ea"/>
              </a:rPr>
              <a:t> </a:t>
            </a:r>
            <a:r>
              <a:rPr lang="zh-CN" altLang="en-US" sz="2400" dirty="0" smtClean="0">
                <a:latin typeface="+mj-ea"/>
                <a:ea typeface="+mj-ea"/>
              </a:rPr>
              <a:t>表述要准确</a:t>
            </a:r>
            <a:r>
              <a:rPr lang="zh-CN" altLang="en-US" sz="2400" dirty="0" smtClean="0">
                <a:latin typeface="+mj-ea"/>
                <a:ea typeface="+mj-ea"/>
              </a:rPr>
              <a:t>，用</a:t>
            </a:r>
            <a:r>
              <a:rPr lang="zh-CN" altLang="en-US" sz="2400" dirty="0" smtClean="0">
                <a:latin typeface="+mj-ea"/>
                <a:ea typeface="+mj-ea"/>
              </a:rPr>
              <a:t>词要严谨</a:t>
            </a:r>
            <a:r>
              <a:rPr lang="zh-CN" altLang="en-US" sz="2400" dirty="0" smtClean="0">
                <a:latin typeface="+mj-ea"/>
                <a:ea typeface="+mj-ea"/>
              </a:rPr>
              <a:t>，</a:t>
            </a:r>
            <a:r>
              <a:rPr lang="zh-CN" altLang="en-US" sz="2400" dirty="0" smtClean="0">
                <a:latin typeface="+mj-ea"/>
                <a:ea typeface="+mj-ea"/>
              </a:rPr>
              <a:t>图表公式要规范</a:t>
            </a:r>
            <a:r>
              <a:rPr lang="zh-CN" altLang="en-US" sz="2400" dirty="0" smtClean="0">
                <a:latin typeface="+mj-ea"/>
                <a:ea typeface="+mj-ea"/>
              </a:rPr>
              <a:t>，</a:t>
            </a:r>
            <a:r>
              <a:rPr lang="zh-CN" altLang="en-US" sz="2400" dirty="0" smtClean="0">
                <a:latin typeface="+mj-ea"/>
                <a:ea typeface="+mj-ea"/>
              </a:rPr>
              <a:t>调研要充分</a:t>
            </a:r>
            <a:r>
              <a:rPr lang="zh-CN" altLang="en-US" sz="2400" dirty="0" smtClean="0">
                <a:latin typeface="+mj-ea"/>
                <a:ea typeface="+mj-ea"/>
              </a:rPr>
              <a:t>，</a:t>
            </a:r>
            <a:r>
              <a:rPr lang="zh-CN" altLang="en-US" sz="2400" dirty="0" smtClean="0">
                <a:latin typeface="+mj-ea"/>
                <a:ea typeface="+mj-ea"/>
              </a:rPr>
              <a:t>逻辑要清晰，让写什么写什么，前后要呼应，</a:t>
            </a:r>
            <a:r>
              <a:rPr lang="en-US" altLang="zh-CN" sz="2400" dirty="0" smtClean="0">
                <a:latin typeface="+mj-ea"/>
                <a:ea typeface="+mj-ea"/>
              </a:rPr>
              <a:t>…</a:t>
            </a:r>
            <a:r>
              <a:rPr lang="en-US" altLang="zh-CN" sz="2400" dirty="0" smtClean="0">
                <a:latin typeface="+mj-ea"/>
                <a:ea typeface="+mj-ea"/>
              </a:rPr>
              <a:t>…</a:t>
            </a:r>
            <a:endParaRPr lang="en-US" altLang="zh-CN" sz="2400" dirty="0" smtClean="0">
              <a:latin typeface="+mj-ea"/>
              <a:ea typeface="+mj-ea"/>
            </a:endParaRPr>
          </a:p>
          <a:p>
            <a:pPr algn="just">
              <a:lnSpc>
                <a:spcPct val="125000"/>
              </a:lnSpc>
              <a:buFont typeface="Wingdings" pitchFamily="2" charset="2"/>
              <a:buChar char="l"/>
              <a:defRPr/>
            </a:pPr>
            <a:r>
              <a:rPr lang="zh-CN" altLang="en-US" sz="2400" dirty="0" smtClean="0">
                <a:latin typeface="+mj-ea"/>
                <a:ea typeface="+mj-ea"/>
              </a:rPr>
              <a:t> 研究背景，</a:t>
            </a:r>
            <a:r>
              <a:rPr lang="en-US" altLang="zh-CN" sz="2400" dirty="0" smtClean="0">
                <a:latin typeface="+mj-ea"/>
                <a:ea typeface="+mj-ea"/>
              </a:rPr>
              <a:t>3-4</a:t>
            </a:r>
            <a:r>
              <a:rPr lang="zh-CN" altLang="en-US" sz="2400" dirty="0" smtClean="0">
                <a:latin typeface="+mj-ea"/>
                <a:ea typeface="+mj-ea"/>
              </a:rPr>
              <a:t>个关键</a:t>
            </a:r>
            <a:r>
              <a:rPr lang="zh-CN" altLang="en-US" sz="2400" dirty="0" smtClean="0">
                <a:latin typeface="+mj-ea"/>
                <a:ea typeface="+mj-ea"/>
              </a:rPr>
              <a:t>问题</a:t>
            </a:r>
            <a:r>
              <a:rPr lang="zh-CN" altLang="en-US" sz="2400" dirty="0" smtClean="0">
                <a:latin typeface="+mj-ea"/>
                <a:ea typeface="+mj-ea"/>
              </a:rPr>
              <a:t>和</a:t>
            </a:r>
            <a:r>
              <a:rPr lang="zh-CN" altLang="en-US" sz="2400" dirty="0" smtClean="0">
                <a:latin typeface="+mj-ea"/>
                <a:ea typeface="+mj-ea"/>
              </a:rPr>
              <a:t>难点</a:t>
            </a:r>
            <a:r>
              <a:rPr lang="zh-CN" altLang="en-US" sz="2400" dirty="0" smtClean="0">
                <a:latin typeface="+mj-ea"/>
                <a:ea typeface="+mj-ea"/>
              </a:rPr>
              <a:t>，</a:t>
            </a:r>
            <a:r>
              <a:rPr lang="en-US" altLang="zh-CN" sz="2400" dirty="0" smtClean="0">
                <a:latin typeface="+mj-ea"/>
                <a:ea typeface="+mj-ea"/>
              </a:rPr>
              <a:t>1</a:t>
            </a:r>
            <a:r>
              <a:rPr lang="zh-CN" altLang="en-US" sz="2400" dirty="0" smtClean="0">
                <a:latin typeface="+mj-ea"/>
                <a:ea typeface="+mj-ea"/>
              </a:rPr>
              <a:t>个科学问题，</a:t>
            </a:r>
            <a:r>
              <a:rPr lang="en-US" altLang="zh-CN" sz="2400" dirty="0" smtClean="0">
                <a:latin typeface="+mj-ea"/>
                <a:ea typeface="+mj-ea"/>
              </a:rPr>
              <a:t>3-4</a:t>
            </a:r>
            <a:r>
              <a:rPr lang="zh-CN" altLang="en-US" sz="2400" dirty="0" smtClean="0">
                <a:latin typeface="+mj-ea"/>
                <a:ea typeface="+mj-ea"/>
              </a:rPr>
              <a:t>个研究内容，</a:t>
            </a:r>
            <a:r>
              <a:rPr lang="en-US" altLang="zh-CN" sz="2400" dirty="0" smtClean="0">
                <a:latin typeface="+mj-ea"/>
                <a:ea typeface="+mj-ea"/>
              </a:rPr>
              <a:t>……</a:t>
            </a:r>
          </a:p>
          <a:p>
            <a:pPr algn="just">
              <a:lnSpc>
                <a:spcPct val="125000"/>
              </a:lnSpc>
              <a:defRPr/>
            </a:pPr>
            <a:endParaRPr lang="en-US" altLang="zh-CN" sz="2400" dirty="0" smtClean="0">
              <a:latin typeface="+mj-ea"/>
              <a:ea typeface="+mj-ea"/>
            </a:endParaRPr>
          </a:p>
          <a:p>
            <a:pPr algn="ctr">
              <a:lnSpc>
                <a:spcPct val="125000"/>
              </a:lnSpc>
              <a:defRPr/>
            </a:pPr>
            <a:r>
              <a:rPr lang="zh-CN" altLang="en-US" sz="2400" b="1" dirty="0" smtClean="0">
                <a:latin typeface="+mj-ea"/>
                <a:ea typeface="+mj-ea"/>
              </a:rPr>
              <a:t>案例：</a:t>
            </a:r>
            <a:r>
              <a:rPr lang="zh-CN" altLang="en-US" sz="2400" b="1" dirty="0" smtClean="0">
                <a:solidFill>
                  <a:srgbClr val="C00000"/>
                </a:solidFill>
                <a:latin typeface="+mj-ea"/>
                <a:ea typeface="+mj-ea"/>
              </a:rPr>
              <a:t>压接型</a:t>
            </a:r>
            <a:r>
              <a:rPr lang="en-US" altLang="zh-CN" sz="2400" b="1" dirty="0" smtClean="0">
                <a:solidFill>
                  <a:srgbClr val="C00000"/>
                </a:solidFill>
                <a:latin typeface="+mj-ea"/>
                <a:ea typeface="+mj-ea"/>
              </a:rPr>
              <a:t>IGBT</a:t>
            </a:r>
            <a:r>
              <a:rPr lang="zh-CN" altLang="en-US" sz="2400" b="1" dirty="0" smtClean="0">
                <a:solidFill>
                  <a:srgbClr val="C00000"/>
                </a:solidFill>
                <a:latin typeface="+mj-ea"/>
                <a:ea typeface="+mj-ea"/>
              </a:rPr>
              <a:t>器件封装的多物理场相互作用机制</a:t>
            </a:r>
            <a:endParaRPr lang="zh-CN" altLang="en-US" sz="2000" b="1" dirty="0" smtClean="0">
              <a:solidFill>
                <a:srgbClr val="C00000"/>
              </a:solidFill>
              <a:latin typeface="+mj-ea"/>
              <a:ea typeface="+mj-ea"/>
            </a:endParaRPr>
          </a:p>
        </p:txBody>
      </p:sp>
      <p:sp>
        <p:nvSpPr>
          <p:cNvPr id="5" name="标题 1"/>
          <p:cNvSpPr txBox="1">
            <a:spLocks/>
          </p:cNvSpPr>
          <p:nvPr/>
        </p:nvSpPr>
        <p:spPr bwMode="auto">
          <a:xfrm>
            <a:off x="428625" y="71438"/>
            <a:ext cx="6192838" cy="6334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zh-CN" altLang="en-US" sz="3200" kern="0" dirty="0" smtClean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三、申报书撰写</a:t>
            </a:r>
            <a:endParaRPr lang="zh-CN" altLang="en-US" sz="3200" kern="0" dirty="0">
              <a:solidFill>
                <a:srgbClr val="000099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248543" y="2060848"/>
            <a:ext cx="8643937" cy="1784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 algn="ctr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90000"/>
              <a:defRPr/>
            </a:pPr>
            <a:r>
              <a:rPr lang="zh-CN" altLang="en-US" sz="4400" dirty="0" smtClean="0">
                <a:solidFill>
                  <a:srgbClr val="C00000"/>
                </a:solidFill>
                <a:latin typeface="+mj-ea"/>
                <a:ea typeface="+mj-ea"/>
              </a:rPr>
              <a:t>祝大家取得好成绩</a:t>
            </a:r>
            <a:r>
              <a:rPr lang="zh-CN" altLang="en-US" sz="4400" dirty="0" smtClean="0">
                <a:solidFill>
                  <a:srgbClr val="C00000"/>
                </a:solidFill>
                <a:latin typeface="+mj-ea"/>
                <a:ea typeface="+mj-ea"/>
              </a:rPr>
              <a:t>！</a:t>
            </a:r>
            <a:endParaRPr lang="en-US" altLang="zh-CN" sz="4400" dirty="0" smtClean="0">
              <a:solidFill>
                <a:srgbClr val="C00000"/>
              </a:solidFill>
              <a:latin typeface="+mj-ea"/>
              <a:ea typeface="+mj-ea"/>
            </a:endParaRPr>
          </a:p>
          <a:p>
            <a:pPr lvl="0" algn="ctr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90000"/>
              <a:defRPr/>
            </a:pPr>
            <a:r>
              <a:rPr lang="zh-CN" altLang="en-US" sz="4400" dirty="0" smtClean="0">
                <a:solidFill>
                  <a:srgbClr val="0000CC"/>
                </a:solidFill>
                <a:latin typeface="+mj-ea"/>
                <a:ea typeface="+mj-ea"/>
              </a:rPr>
              <a:t>问与</a:t>
            </a:r>
            <a:r>
              <a:rPr lang="zh-CN" altLang="en-US" sz="4400" dirty="0" smtClean="0">
                <a:solidFill>
                  <a:srgbClr val="0000CC"/>
                </a:solidFill>
                <a:latin typeface="+mj-ea"/>
                <a:ea typeface="+mj-ea"/>
              </a:rPr>
              <a:t>答？</a:t>
            </a:r>
            <a:endParaRPr lang="en-US" altLang="zh-CN" sz="4400" dirty="0" smtClean="0">
              <a:solidFill>
                <a:srgbClr val="0000CC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 txBox="1">
            <a:spLocks/>
          </p:cNvSpPr>
          <p:nvPr/>
        </p:nvSpPr>
        <p:spPr>
          <a:xfrm>
            <a:off x="539750" y="71438"/>
            <a:ext cx="6192838" cy="63341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zh-CN" sz="3600" b="1" kern="0" dirty="0" smtClean="0">
                <a:solidFill>
                  <a:srgbClr val="A50021"/>
                </a:solidFill>
                <a:latin typeface="+mj-lt"/>
                <a:ea typeface="+mj-ea"/>
                <a:cs typeface="+mj-cs"/>
              </a:rPr>
              <a:t>提纲</a:t>
            </a:r>
            <a:endParaRPr lang="zh-CN" sz="3600" b="1" kern="0" dirty="0">
              <a:solidFill>
                <a:srgbClr val="A5002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9700" name="Rectangle 3"/>
          <p:cNvSpPr>
            <a:spLocks noChangeArrowheads="1"/>
          </p:cNvSpPr>
          <p:nvPr/>
        </p:nvSpPr>
        <p:spPr bwMode="auto">
          <a:xfrm>
            <a:off x="1709514" y="1630090"/>
            <a:ext cx="5238750" cy="316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lnSpc>
                <a:spcPct val="150000"/>
              </a:lnSpc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zh-CN" altLang="en-US" sz="3200" b="1" dirty="0" smtClean="0">
                <a:solidFill>
                  <a:srgbClr val="C00000"/>
                </a:solidFill>
                <a:latin typeface="+mj-ea"/>
                <a:ea typeface="+mj-ea"/>
              </a:rPr>
              <a:t>一、</a:t>
            </a:r>
            <a:r>
              <a:rPr lang="en-US" altLang="zh-CN" sz="3200" b="1" dirty="0" smtClean="0">
                <a:solidFill>
                  <a:srgbClr val="C00000"/>
                </a:solidFill>
                <a:latin typeface="+mj-ea"/>
                <a:ea typeface="+mj-ea"/>
              </a:rPr>
              <a:t>2018</a:t>
            </a:r>
            <a:r>
              <a:rPr lang="zh-CN" altLang="en-US" sz="3200" b="1" dirty="0" smtClean="0">
                <a:solidFill>
                  <a:srgbClr val="C00000"/>
                </a:solidFill>
                <a:latin typeface="+mj-ea"/>
                <a:ea typeface="+mj-ea"/>
              </a:rPr>
              <a:t>年指南</a:t>
            </a:r>
            <a:endParaRPr lang="zh-CN" altLang="en-US" sz="3200" b="1" dirty="0">
              <a:solidFill>
                <a:srgbClr val="C00000"/>
              </a:solidFill>
              <a:latin typeface="+mj-ea"/>
              <a:ea typeface="+mj-ea"/>
            </a:endParaRPr>
          </a:p>
          <a:p>
            <a:pPr marL="273050" indent="-273050" eaLnBrk="0" hangingPunct="0">
              <a:lnSpc>
                <a:spcPct val="150000"/>
              </a:lnSpc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zh-CN" altLang="en-US" sz="3200" b="1" dirty="0" smtClean="0">
                <a:solidFill>
                  <a:srgbClr val="000099"/>
                </a:solidFill>
                <a:latin typeface="+mj-ea"/>
                <a:ea typeface="+mj-ea"/>
              </a:rPr>
              <a:t>二、选题要素</a:t>
            </a:r>
            <a:endParaRPr lang="en-US" altLang="zh-CN" sz="3200" b="1" dirty="0" smtClean="0">
              <a:solidFill>
                <a:srgbClr val="000099"/>
              </a:solidFill>
              <a:latin typeface="+mj-ea"/>
              <a:ea typeface="+mj-ea"/>
            </a:endParaRPr>
          </a:p>
          <a:p>
            <a:pPr marL="273050" indent="-273050" eaLnBrk="0" hangingPunct="0">
              <a:lnSpc>
                <a:spcPct val="150000"/>
              </a:lnSpc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zh-CN" altLang="en-US" sz="3200" b="1" dirty="0" smtClean="0">
                <a:solidFill>
                  <a:srgbClr val="000099"/>
                </a:solidFill>
                <a:latin typeface="+mj-ea"/>
                <a:ea typeface="+mj-ea"/>
              </a:rPr>
              <a:t>三、申报书撰写</a:t>
            </a:r>
            <a:endParaRPr lang="en-US" sz="3200" b="1" dirty="0">
              <a:solidFill>
                <a:srgbClr val="000099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214313" y="984785"/>
            <a:ext cx="8643937" cy="486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90000"/>
              <a:buFont typeface="Wingdings" pitchFamily="2" charset="2"/>
              <a:buChar char="l"/>
              <a:defRPr/>
            </a:pPr>
            <a:r>
              <a:rPr lang="zh-CN" altLang="en-US" sz="2000" dirty="0" smtClean="0">
                <a:latin typeface="+mj-ea"/>
                <a:ea typeface="+mj-ea"/>
              </a:rPr>
              <a:t> </a:t>
            </a:r>
            <a:r>
              <a:rPr lang="zh-CN" altLang="en-US" sz="2400" dirty="0" smtClean="0">
                <a:latin typeface="+mj-ea"/>
                <a:ea typeface="+mj-ea"/>
              </a:rPr>
              <a:t>重点项目（</a:t>
            </a:r>
            <a:r>
              <a:rPr lang="en-US" altLang="zh-CN" sz="2400" dirty="0" smtClean="0">
                <a:latin typeface="+mj-ea"/>
                <a:ea typeface="+mj-ea"/>
              </a:rPr>
              <a:t>2018</a:t>
            </a:r>
            <a:r>
              <a:rPr lang="zh-CN" altLang="en-US" sz="2400" dirty="0" smtClean="0">
                <a:latin typeface="+mj-ea"/>
                <a:ea typeface="+mj-ea"/>
              </a:rPr>
              <a:t>年）</a:t>
            </a:r>
            <a:endParaRPr lang="en-US" altLang="zh-CN" sz="2400" dirty="0" smtClean="0">
              <a:solidFill>
                <a:srgbClr val="006600"/>
              </a:solidFill>
              <a:latin typeface="+mj-ea"/>
              <a:ea typeface="+mj-ea"/>
            </a:endParaRPr>
          </a:p>
          <a:p>
            <a:pPr algn="just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90000"/>
              <a:defRPr/>
            </a:pPr>
            <a:r>
              <a:rPr lang="zh-CN" altLang="en-US" sz="2000" dirty="0" smtClean="0">
                <a:latin typeface="+mj-ea"/>
                <a:ea typeface="+mj-ea"/>
              </a:rPr>
              <a:t>         </a:t>
            </a:r>
            <a:r>
              <a:rPr lang="en-US" altLang="zh-CN" sz="2000" dirty="0" smtClean="0">
                <a:latin typeface="+mj-ea"/>
                <a:ea typeface="+mj-ea"/>
              </a:rPr>
              <a:t>1</a:t>
            </a:r>
            <a:r>
              <a:rPr lang="zh-CN" altLang="en-US" sz="2000" dirty="0" smtClean="0">
                <a:latin typeface="+mj-ea"/>
                <a:ea typeface="+mj-ea"/>
              </a:rPr>
              <a:t>、高效能高品质电机系统及控制基础科学问题</a:t>
            </a:r>
            <a:endParaRPr lang="en-US" altLang="zh-CN" sz="2000" dirty="0" smtClean="0">
              <a:latin typeface="+mj-ea"/>
              <a:ea typeface="+mj-ea"/>
            </a:endParaRPr>
          </a:p>
          <a:p>
            <a:pPr algn="just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90000"/>
              <a:defRPr/>
            </a:pPr>
            <a:r>
              <a:rPr lang="en-US" altLang="zh-CN" sz="2000" dirty="0" smtClean="0">
                <a:latin typeface="+mj-ea"/>
                <a:ea typeface="+mj-ea"/>
              </a:rPr>
              <a:t>         2</a:t>
            </a:r>
            <a:r>
              <a:rPr lang="zh-CN" altLang="en-US" sz="2000" dirty="0" smtClean="0">
                <a:latin typeface="+mj-ea"/>
                <a:ea typeface="+mj-ea"/>
              </a:rPr>
              <a:t>、以电力为核心的新一代能源系统基础科学问题和关键技术</a:t>
            </a:r>
            <a:endParaRPr lang="en-US" altLang="zh-CN" sz="2000" dirty="0" smtClean="0">
              <a:latin typeface="+mj-ea"/>
              <a:ea typeface="+mj-ea"/>
            </a:endParaRPr>
          </a:p>
          <a:p>
            <a:pPr algn="just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90000"/>
              <a:defRPr/>
            </a:pPr>
            <a:r>
              <a:rPr lang="en-US" altLang="zh-CN" sz="2000" dirty="0" smtClean="0">
                <a:latin typeface="+mj-ea"/>
                <a:ea typeface="+mj-ea"/>
              </a:rPr>
              <a:t>         3</a:t>
            </a:r>
            <a:r>
              <a:rPr lang="zh-CN" altLang="en-US" sz="2000" dirty="0" smtClean="0">
                <a:latin typeface="+mj-ea"/>
                <a:ea typeface="+mj-ea"/>
              </a:rPr>
              <a:t>、先进电工材料与电气设备制造及安全运行基础理论和技术</a:t>
            </a:r>
            <a:endParaRPr lang="en-US" altLang="zh-CN" sz="2000" dirty="0" smtClean="0">
              <a:latin typeface="+mj-ea"/>
              <a:ea typeface="+mj-ea"/>
            </a:endParaRPr>
          </a:p>
          <a:p>
            <a:pPr algn="just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90000"/>
              <a:defRPr/>
            </a:pPr>
            <a:r>
              <a:rPr lang="en-US" altLang="zh-CN" sz="2000" dirty="0" smtClean="0">
                <a:latin typeface="+mj-ea"/>
                <a:ea typeface="+mj-ea"/>
              </a:rPr>
              <a:t>         4</a:t>
            </a:r>
            <a:r>
              <a:rPr lang="zh-CN" altLang="en-US" sz="2000" dirty="0" smtClean="0">
                <a:latin typeface="+mj-ea"/>
                <a:ea typeface="+mj-ea"/>
              </a:rPr>
              <a:t>、电力电子器件、装备与系统的基础科学问题与关键技术</a:t>
            </a:r>
            <a:endParaRPr lang="en-US" altLang="zh-CN" sz="2000" dirty="0" smtClean="0">
              <a:latin typeface="+mj-ea"/>
              <a:ea typeface="+mj-ea"/>
            </a:endParaRPr>
          </a:p>
          <a:p>
            <a:pPr algn="just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90000"/>
              <a:defRPr/>
            </a:pPr>
            <a:r>
              <a:rPr lang="en-US" altLang="zh-CN" sz="2000" dirty="0" smtClean="0">
                <a:latin typeface="+mj-ea"/>
                <a:ea typeface="+mj-ea"/>
              </a:rPr>
              <a:t>         5</a:t>
            </a:r>
            <a:r>
              <a:rPr lang="zh-CN" altLang="en-US" sz="2000" dirty="0" smtClean="0">
                <a:latin typeface="+mj-ea"/>
                <a:ea typeface="+mj-ea"/>
              </a:rPr>
              <a:t>、电磁</a:t>
            </a:r>
            <a:r>
              <a:rPr lang="en-US" altLang="zh-CN" sz="2000" dirty="0" smtClean="0">
                <a:latin typeface="+mj-ea"/>
                <a:ea typeface="+mj-ea"/>
              </a:rPr>
              <a:t>–</a:t>
            </a:r>
            <a:r>
              <a:rPr lang="zh-CN" altLang="en-US" sz="2000" dirty="0" smtClean="0">
                <a:latin typeface="+mj-ea"/>
                <a:ea typeface="+mj-ea"/>
              </a:rPr>
              <a:t>生物相互作用及医学应用基础研究</a:t>
            </a:r>
            <a:endParaRPr lang="en-US" altLang="zh-CN" sz="2000" dirty="0" smtClean="0">
              <a:latin typeface="+mj-ea"/>
              <a:ea typeface="+mj-ea"/>
            </a:endParaRPr>
          </a:p>
          <a:p>
            <a:pPr algn="just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90000"/>
              <a:defRPr/>
            </a:pPr>
            <a:r>
              <a:rPr lang="en-US" altLang="zh-CN" sz="2000" dirty="0" smtClean="0">
                <a:latin typeface="+mj-ea"/>
                <a:ea typeface="+mj-ea"/>
              </a:rPr>
              <a:t>         6</a:t>
            </a:r>
            <a:r>
              <a:rPr lang="zh-CN" altLang="en-US" sz="2000" dirty="0" smtClean="0">
                <a:latin typeface="+mj-ea"/>
                <a:ea typeface="+mj-ea"/>
              </a:rPr>
              <a:t>、脉冲功率与放电等离子体关键基础技术</a:t>
            </a:r>
            <a:endParaRPr lang="en-US" altLang="zh-CN" sz="2000" dirty="0" smtClean="0">
              <a:solidFill>
                <a:srgbClr val="0000CC"/>
              </a:solidFill>
              <a:latin typeface="+mj-ea"/>
              <a:ea typeface="+mj-ea"/>
            </a:endParaRPr>
          </a:p>
          <a:p>
            <a:pPr algn="just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90000"/>
              <a:defRPr/>
            </a:pPr>
            <a:r>
              <a:rPr lang="en-US" altLang="zh-CN" sz="2000" dirty="0" smtClean="0">
                <a:latin typeface="+mj-ea"/>
                <a:ea typeface="+mj-ea"/>
              </a:rPr>
              <a:t>         7</a:t>
            </a:r>
            <a:r>
              <a:rPr lang="zh-CN" altLang="en-US" sz="2000" dirty="0" smtClean="0">
                <a:latin typeface="+mj-ea"/>
                <a:ea typeface="+mj-ea"/>
              </a:rPr>
              <a:t>、高效率低成本规模化电能存储关键技术基础</a:t>
            </a:r>
            <a:endParaRPr lang="en-US" altLang="zh-CN" sz="2000" dirty="0" smtClean="0">
              <a:latin typeface="+mj-ea"/>
              <a:ea typeface="+mj-ea"/>
            </a:endParaRPr>
          </a:p>
          <a:p>
            <a:pPr algn="just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90000"/>
              <a:defRPr/>
            </a:pPr>
            <a:r>
              <a:rPr lang="en-US" altLang="zh-CN" sz="2000" dirty="0" smtClean="0">
                <a:latin typeface="+mj-ea"/>
                <a:ea typeface="+mj-ea"/>
              </a:rPr>
              <a:t>         8</a:t>
            </a:r>
            <a:r>
              <a:rPr lang="zh-CN" altLang="en-US" sz="2000" dirty="0" smtClean="0">
                <a:latin typeface="+mj-ea"/>
                <a:ea typeface="+mj-ea"/>
              </a:rPr>
              <a:t>、新型电磁能量转换与传输基础理论与关键技术基础</a:t>
            </a:r>
            <a:endParaRPr lang="en-US" altLang="zh-CN" sz="2000" dirty="0" smtClean="0">
              <a:latin typeface="+mj-ea"/>
              <a:ea typeface="+mj-ea"/>
            </a:endParaRPr>
          </a:p>
          <a:p>
            <a:pPr algn="just">
              <a:lnSpc>
                <a:spcPct val="125000"/>
              </a:lnSpc>
              <a:spcBef>
                <a:spcPts val="1200"/>
              </a:spcBef>
              <a:spcAft>
                <a:spcPts val="600"/>
              </a:spcAft>
              <a:buClr>
                <a:schemeClr val="tx1"/>
              </a:buClr>
              <a:buSzPct val="90000"/>
              <a:defRPr/>
            </a:pPr>
            <a:r>
              <a:rPr lang="en-US" altLang="zh-CN" sz="2000" dirty="0" smtClean="0">
                <a:latin typeface="+mj-ea"/>
                <a:ea typeface="+mj-ea"/>
              </a:rPr>
              <a:t>         </a:t>
            </a:r>
            <a:r>
              <a:rPr lang="en-US" altLang="zh-CN" sz="2000" b="1" dirty="0" smtClean="0">
                <a:solidFill>
                  <a:srgbClr val="C00000"/>
                </a:solidFill>
                <a:latin typeface="+mj-ea"/>
                <a:ea typeface="+mj-ea"/>
              </a:rPr>
              <a:t>2017</a:t>
            </a:r>
            <a:r>
              <a:rPr lang="zh-CN" altLang="en-US" sz="2000" b="1" dirty="0" smtClean="0">
                <a:solidFill>
                  <a:srgbClr val="C00000"/>
                </a:solidFill>
                <a:latin typeface="+mj-ea"/>
                <a:ea typeface="+mj-ea"/>
              </a:rPr>
              <a:t>年共资助了</a:t>
            </a:r>
            <a:r>
              <a:rPr lang="en-US" altLang="zh-CN" sz="2000" b="1" dirty="0" smtClean="0">
                <a:solidFill>
                  <a:srgbClr val="C00000"/>
                </a:solidFill>
                <a:latin typeface="+mj-ea"/>
                <a:ea typeface="+mj-ea"/>
              </a:rPr>
              <a:t>11</a:t>
            </a:r>
            <a:r>
              <a:rPr lang="zh-CN" altLang="en-US" sz="2000" b="1" dirty="0" smtClean="0">
                <a:solidFill>
                  <a:srgbClr val="C00000"/>
                </a:solidFill>
                <a:latin typeface="+mj-ea"/>
                <a:ea typeface="+mj-ea"/>
              </a:rPr>
              <a:t>项，</a:t>
            </a:r>
            <a:r>
              <a:rPr lang="en-US" altLang="zh-CN" sz="2000" b="1" dirty="0" smtClean="0">
                <a:solidFill>
                  <a:srgbClr val="C00000"/>
                </a:solidFill>
                <a:latin typeface="+mj-ea"/>
                <a:ea typeface="+mj-ea"/>
              </a:rPr>
              <a:t>300</a:t>
            </a:r>
            <a:r>
              <a:rPr lang="zh-CN" altLang="en-US" sz="2000" b="1" dirty="0" smtClean="0">
                <a:solidFill>
                  <a:srgbClr val="C00000"/>
                </a:solidFill>
                <a:latin typeface="+mj-ea"/>
                <a:ea typeface="+mj-ea"/>
              </a:rPr>
              <a:t>万元 </a:t>
            </a:r>
            <a:r>
              <a:rPr lang="en-US" altLang="zh-CN" sz="2000" b="1" dirty="0" smtClean="0">
                <a:solidFill>
                  <a:srgbClr val="C00000"/>
                </a:solidFill>
                <a:latin typeface="+mj-ea"/>
                <a:ea typeface="+mj-ea"/>
              </a:rPr>
              <a:t>/ </a:t>
            </a:r>
            <a:r>
              <a:rPr lang="zh-CN" altLang="en-US" sz="2000" b="1" dirty="0" smtClean="0">
                <a:solidFill>
                  <a:srgbClr val="C00000"/>
                </a:solidFill>
                <a:latin typeface="+mj-ea"/>
                <a:ea typeface="+mj-ea"/>
              </a:rPr>
              <a:t>项。</a:t>
            </a:r>
            <a:endParaRPr lang="en-US" altLang="zh-CN" sz="2000" dirty="0" smtClean="0">
              <a:latin typeface="+mj-ea"/>
              <a:ea typeface="+mj-ea"/>
            </a:endParaRPr>
          </a:p>
        </p:txBody>
      </p:sp>
      <p:sp>
        <p:nvSpPr>
          <p:cNvPr id="5" name="标题 1"/>
          <p:cNvSpPr txBox="1">
            <a:spLocks/>
          </p:cNvSpPr>
          <p:nvPr/>
        </p:nvSpPr>
        <p:spPr bwMode="auto">
          <a:xfrm>
            <a:off x="428625" y="71438"/>
            <a:ext cx="6192838" cy="6334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zh-CN" altLang="en-US" sz="3200" kern="0" dirty="0" smtClean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一、</a:t>
            </a:r>
            <a:r>
              <a:rPr lang="en-US" altLang="zh-CN" sz="3200" kern="0" dirty="0" smtClean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2018</a:t>
            </a:r>
            <a:r>
              <a:rPr lang="zh-CN" altLang="en-US" sz="3200" kern="0" dirty="0" smtClean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年指南</a:t>
            </a:r>
            <a:endParaRPr lang="zh-CN" altLang="en-US" sz="3200" kern="0" dirty="0">
              <a:solidFill>
                <a:srgbClr val="000099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214313" y="984785"/>
            <a:ext cx="8643937" cy="5247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90000"/>
              <a:buFont typeface="Wingdings" pitchFamily="2" charset="2"/>
              <a:buChar char="l"/>
              <a:defRPr/>
            </a:pPr>
            <a:r>
              <a:rPr lang="zh-CN" altLang="en-US" sz="2000" dirty="0" smtClean="0">
                <a:latin typeface="+mj-ea"/>
                <a:ea typeface="+mj-ea"/>
              </a:rPr>
              <a:t> </a:t>
            </a:r>
            <a:r>
              <a:rPr lang="zh-CN" altLang="en-US" sz="2400" dirty="0" smtClean="0">
                <a:latin typeface="+mj-ea"/>
                <a:ea typeface="+mj-ea"/>
              </a:rPr>
              <a:t>智能电网联合基金（</a:t>
            </a:r>
            <a:r>
              <a:rPr lang="en-US" altLang="zh-CN" sz="2400" dirty="0" smtClean="0">
                <a:latin typeface="+mj-ea"/>
                <a:ea typeface="+mj-ea"/>
              </a:rPr>
              <a:t>2018</a:t>
            </a:r>
            <a:r>
              <a:rPr lang="zh-CN" altLang="en-US" sz="2400" dirty="0" smtClean="0">
                <a:latin typeface="+mj-ea"/>
                <a:ea typeface="+mj-ea"/>
              </a:rPr>
              <a:t>年）</a:t>
            </a:r>
            <a:endParaRPr lang="en-US" altLang="zh-CN" sz="2400" dirty="0" smtClean="0">
              <a:solidFill>
                <a:srgbClr val="006600"/>
              </a:solidFill>
              <a:latin typeface="+mj-ea"/>
              <a:ea typeface="+mj-ea"/>
            </a:endParaRPr>
          </a:p>
          <a:p>
            <a:pPr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90000"/>
              <a:defRPr/>
            </a:pPr>
            <a:r>
              <a:rPr lang="zh-CN" altLang="en-US" sz="2000" dirty="0" smtClean="0">
                <a:latin typeface="+mj-ea"/>
                <a:ea typeface="+mj-ea"/>
              </a:rPr>
              <a:t>         </a:t>
            </a:r>
            <a:r>
              <a:rPr lang="en-US" altLang="zh-CN" sz="2000" dirty="0" smtClean="0">
                <a:latin typeface="+mj-ea"/>
                <a:ea typeface="+mj-ea"/>
              </a:rPr>
              <a:t>1</a:t>
            </a:r>
            <a:r>
              <a:rPr lang="zh-CN" altLang="en-US" sz="2000" dirty="0" smtClean="0">
                <a:latin typeface="+mj-ea"/>
                <a:ea typeface="+mj-ea"/>
              </a:rPr>
              <a:t>、广泛互联、智能互动、灵活柔性、安全可控的新一代电力系统</a:t>
            </a:r>
            <a:endParaRPr lang="en-US" altLang="zh-CN" sz="2000" dirty="0" smtClean="0">
              <a:latin typeface="+mj-ea"/>
              <a:ea typeface="+mj-ea"/>
            </a:endParaRPr>
          </a:p>
          <a:p>
            <a:pPr algn="just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90000"/>
              <a:defRPr/>
            </a:pPr>
            <a:r>
              <a:rPr lang="en-US" altLang="zh-CN" sz="2000" dirty="0" smtClean="0">
                <a:latin typeface="+mj-ea"/>
                <a:ea typeface="+mj-ea"/>
              </a:rPr>
              <a:t>              </a:t>
            </a:r>
            <a:r>
              <a:rPr lang="zh-CN" altLang="en-US" sz="2000" dirty="0" smtClean="0">
                <a:latin typeface="+mj-ea"/>
                <a:ea typeface="+mj-ea"/>
              </a:rPr>
              <a:t>基础问题</a:t>
            </a:r>
            <a:endParaRPr lang="en-US" altLang="zh-CN" sz="2000" dirty="0" smtClean="0">
              <a:latin typeface="+mj-ea"/>
              <a:ea typeface="+mj-ea"/>
            </a:endParaRPr>
          </a:p>
          <a:p>
            <a:pPr algn="just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90000"/>
              <a:defRPr/>
            </a:pPr>
            <a:r>
              <a:rPr lang="en-US" altLang="zh-CN" sz="2000" dirty="0" smtClean="0">
                <a:latin typeface="+mj-ea"/>
                <a:ea typeface="+mj-ea"/>
              </a:rPr>
              <a:t>         2</a:t>
            </a:r>
            <a:r>
              <a:rPr lang="zh-CN" altLang="en-US" sz="2000" dirty="0" smtClean="0">
                <a:latin typeface="+mj-ea"/>
                <a:ea typeface="+mj-ea"/>
              </a:rPr>
              <a:t>、多能互补系统规划及运行</a:t>
            </a:r>
            <a:endParaRPr lang="en-US" altLang="zh-CN" sz="2000" dirty="0" smtClean="0">
              <a:latin typeface="+mj-ea"/>
              <a:ea typeface="+mj-ea"/>
            </a:endParaRPr>
          </a:p>
          <a:p>
            <a:pPr algn="just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90000"/>
              <a:defRPr/>
            </a:pPr>
            <a:r>
              <a:rPr lang="en-US" altLang="zh-CN" sz="2000" dirty="0" smtClean="0">
                <a:latin typeface="+mj-ea"/>
                <a:ea typeface="+mj-ea"/>
              </a:rPr>
              <a:t>         3</a:t>
            </a:r>
            <a:r>
              <a:rPr lang="zh-CN" altLang="en-US" sz="2000" dirty="0" smtClean="0">
                <a:latin typeface="+mj-ea"/>
                <a:ea typeface="+mj-ea"/>
              </a:rPr>
              <a:t>、绝缘状态监测与评估理论及方法</a:t>
            </a:r>
            <a:endParaRPr lang="en-US" altLang="zh-CN" sz="2000" dirty="0" smtClean="0">
              <a:latin typeface="+mj-ea"/>
              <a:ea typeface="+mj-ea"/>
            </a:endParaRPr>
          </a:p>
          <a:p>
            <a:pPr algn="just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90000"/>
              <a:defRPr/>
            </a:pPr>
            <a:r>
              <a:rPr lang="zh-CN" altLang="en-US" sz="2000" dirty="0" smtClean="0">
                <a:latin typeface="+mj-ea"/>
                <a:ea typeface="+mj-ea"/>
              </a:rPr>
              <a:t>         </a:t>
            </a:r>
            <a:r>
              <a:rPr lang="en-US" altLang="zh-CN" sz="2000" dirty="0" smtClean="0">
                <a:latin typeface="+mj-ea"/>
                <a:ea typeface="+mj-ea"/>
              </a:rPr>
              <a:t>4</a:t>
            </a:r>
            <a:r>
              <a:rPr lang="zh-CN" altLang="en-US" sz="2000" dirty="0" smtClean="0">
                <a:latin typeface="+mj-ea"/>
                <a:ea typeface="+mj-ea"/>
              </a:rPr>
              <a:t>、智能配电系统形态特征分析与协调规划理论</a:t>
            </a:r>
            <a:endParaRPr lang="en-US" altLang="zh-CN" sz="2000" dirty="0" smtClean="0">
              <a:latin typeface="+mj-ea"/>
              <a:ea typeface="+mj-ea"/>
            </a:endParaRPr>
          </a:p>
          <a:p>
            <a:pPr algn="just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90000"/>
              <a:defRPr/>
            </a:pPr>
            <a:r>
              <a:rPr lang="en-US" altLang="zh-CN" sz="2000" dirty="0" smtClean="0">
                <a:latin typeface="+mj-ea"/>
                <a:ea typeface="+mj-ea"/>
              </a:rPr>
              <a:t>         5</a:t>
            </a:r>
            <a:r>
              <a:rPr lang="zh-CN" altLang="en-US" sz="2000" dirty="0" smtClean="0">
                <a:latin typeface="+mj-ea"/>
                <a:ea typeface="+mj-ea"/>
              </a:rPr>
              <a:t>、输电线路用高导电导体、电气设备用铁磁材料及电接触材料</a:t>
            </a:r>
            <a:endParaRPr lang="en-US" altLang="zh-CN" sz="2000" dirty="0" smtClean="0">
              <a:latin typeface="+mj-ea"/>
              <a:ea typeface="+mj-ea"/>
            </a:endParaRPr>
          </a:p>
          <a:p>
            <a:pPr algn="just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90000"/>
              <a:defRPr/>
            </a:pPr>
            <a:r>
              <a:rPr lang="en-US" altLang="zh-CN" sz="2000" dirty="0" smtClean="0">
                <a:latin typeface="+mj-ea"/>
                <a:ea typeface="+mj-ea"/>
              </a:rPr>
              <a:t>         6</a:t>
            </a:r>
            <a:r>
              <a:rPr lang="zh-CN" altLang="en-US" sz="2000" dirty="0" smtClean="0">
                <a:latin typeface="+mj-ea"/>
                <a:ea typeface="+mj-ea"/>
              </a:rPr>
              <a:t>、电力储能用电池全寿命周期衰减和安全特性评估原理及方法</a:t>
            </a:r>
            <a:endParaRPr lang="en-US" altLang="zh-CN" sz="2000" dirty="0" smtClean="0">
              <a:latin typeface="+mj-ea"/>
              <a:ea typeface="+mj-ea"/>
            </a:endParaRPr>
          </a:p>
          <a:p>
            <a:pPr algn="just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90000"/>
              <a:defRPr/>
            </a:pPr>
            <a:r>
              <a:rPr lang="en-US" altLang="zh-CN" sz="2000" dirty="0" smtClean="0">
                <a:latin typeface="+mj-ea"/>
                <a:ea typeface="+mj-ea"/>
              </a:rPr>
              <a:t>         7</a:t>
            </a:r>
            <a:r>
              <a:rPr lang="zh-CN" altLang="en-US" sz="2000" dirty="0" smtClean="0">
                <a:latin typeface="+mj-ea"/>
                <a:ea typeface="+mj-ea"/>
              </a:rPr>
              <a:t>、直流输电用新型电力电子装备基础性研究</a:t>
            </a:r>
            <a:endParaRPr lang="en-US" altLang="zh-CN" sz="2000" dirty="0" smtClean="0">
              <a:latin typeface="+mj-ea"/>
              <a:ea typeface="+mj-ea"/>
            </a:endParaRPr>
          </a:p>
          <a:p>
            <a:pPr algn="just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90000"/>
              <a:defRPr/>
            </a:pPr>
            <a:r>
              <a:rPr lang="en-US" altLang="zh-CN" sz="2000" dirty="0" smtClean="0">
                <a:latin typeface="+mj-ea"/>
                <a:ea typeface="+mj-ea"/>
              </a:rPr>
              <a:t>         8</a:t>
            </a:r>
            <a:r>
              <a:rPr lang="zh-CN" altLang="en-US" sz="2000" dirty="0" smtClean="0">
                <a:latin typeface="+mj-ea"/>
                <a:ea typeface="+mj-ea"/>
              </a:rPr>
              <a:t>、复杂电磁环境下电力智能设备失效机理及电磁干扰抑制方法   </a:t>
            </a:r>
            <a:endParaRPr lang="en-US" altLang="zh-CN" sz="2000" dirty="0" smtClean="0">
              <a:latin typeface="+mj-ea"/>
              <a:ea typeface="+mj-ea"/>
            </a:endParaRPr>
          </a:p>
          <a:p>
            <a:pPr algn="just">
              <a:lnSpc>
                <a:spcPct val="125000"/>
              </a:lnSpc>
              <a:spcBef>
                <a:spcPts val="1200"/>
              </a:spcBef>
              <a:spcAft>
                <a:spcPts val="600"/>
              </a:spcAft>
              <a:buClr>
                <a:schemeClr val="tx1"/>
              </a:buClr>
              <a:buSzPct val="90000"/>
              <a:defRPr/>
            </a:pPr>
            <a:r>
              <a:rPr lang="en-US" altLang="zh-CN" sz="2000" dirty="0" smtClean="0">
                <a:latin typeface="+mj-ea"/>
              </a:rPr>
              <a:t>         </a:t>
            </a:r>
            <a:r>
              <a:rPr lang="en-US" altLang="zh-CN" sz="2000" b="1" dirty="0" smtClean="0">
                <a:solidFill>
                  <a:srgbClr val="C00000"/>
                </a:solidFill>
                <a:latin typeface="+mj-ea"/>
                <a:ea typeface="+mj-ea"/>
              </a:rPr>
              <a:t>2017</a:t>
            </a:r>
            <a:r>
              <a:rPr lang="zh-CN" altLang="en-US" sz="2000" b="1" dirty="0" smtClean="0">
                <a:solidFill>
                  <a:srgbClr val="C00000"/>
                </a:solidFill>
                <a:latin typeface="+mj-ea"/>
                <a:ea typeface="+mj-ea"/>
              </a:rPr>
              <a:t>年共资助了</a:t>
            </a:r>
            <a:r>
              <a:rPr lang="en-US" altLang="zh-CN" sz="2000" b="1" dirty="0" smtClean="0">
                <a:solidFill>
                  <a:srgbClr val="C00000"/>
                </a:solidFill>
                <a:latin typeface="+mj-ea"/>
                <a:ea typeface="+mj-ea"/>
              </a:rPr>
              <a:t>23</a:t>
            </a:r>
            <a:r>
              <a:rPr lang="zh-CN" altLang="en-US" sz="2000" b="1" dirty="0" smtClean="0">
                <a:solidFill>
                  <a:srgbClr val="C00000"/>
                </a:solidFill>
                <a:latin typeface="+mj-ea"/>
                <a:ea typeface="+mj-ea"/>
              </a:rPr>
              <a:t>项，</a:t>
            </a:r>
            <a:r>
              <a:rPr lang="en-US" altLang="zh-CN" sz="2000" b="1" dirty="0" smtClean="0">
                <a:solidFill>
                  <a:srgbClr val="C00000"/>
                </a:solidFill>
                <a:latin typeface="+mj-ea"/>
                <a:ea typeface="+mj-ea"/>
              </a:rPr>
              <a:t>300</a:t>
            </a:r>
            <a:r>
              <a:rPr lang="zh-CN" altLang="en-US" sz="2000" b="1" dirty="0" smtClean="0">
                <a:solidFill>
                  <a:srgbClr val="C00000"/>
                </a:solidFill>
                <a:latin typeface="+mj-ea"/>
                <a:ea typeface="+mj-ea"/>
              </a:rPr>
              <a:t>万元 </a:t>
            </a:r>
            <a:r>
              <a:rPr lang="en-US" altLang="zh-CN" sz="2000" b="1" dirty="0" smtClean="0">
                <a:solidFill>
                  <a:srgbClr val="C00000"/>
                </a:solidFill>
                <a:latin typeface="+mj-ea"/>
                <a:ea typeface="+mj-ea"/>
              </a:rPr>
              <a:t>/ </a:t>
            </a:r>
            <a:r>
              <a:rPr lang="zh-CN" altLang="en-US" sz="2000" b="1" dirty="0" smtClean="0">
                <a:solidFill>
                  <a:srgbClr val="C00000"/>
                </a:solidFill>
                <a:latin typeface="+mj-ea"/>
                <a:ea typeface="+mj-ea"/>
              </a:rPr>
              <a:t>项。</a:t>
            </a:r>
            <a:endParaRPr lang="en-US" altLang="zh-CN" sz="2000" b="1" dirty="0" smtClean="0">
              <a:solidFill>
                <a:srgbClr val="C00000"/>
              </a:solidFill>
              <a:latin typeface="+mj-ea"/>
              <a:ea typeface="+mj-ea"/>
            </a:endParaRPr>
          </a:p>
        </p:txBody>
      </p:sp>
      <p:sp>
        <p:nvSpPr>
          <p:cNvPr id="6" name="标题 1"/>
          <p:cNvSpPr txBox="1">
            <a:spLocks/>
          </p:cNvSpPr>
          <p:nvPr/>
        </p:nvSpPr>
        <p:spPr bwMode="auto">
          <a:xfrm>
            <a:off x="428625" y="71438"/>
            <a:ext cx="6192838" cy="6334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zh-CN" altLang="en-US" sz="3200" kern="0" dirty="0" smtClean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一、</a:t>
            </a:r>
            <a:r>
              <a:rPr lang="en-US" altLang="zh-CN" sz="3200" kern="0" dirty="0" smtClean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2018</a:t>
            </a:r>
            <a:r>
              <a:rPr lang="zh-CN" altLang="en-US" sz="3200" kern="0" dirty="0" smtClean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年指南</a:t>
            </a:r>
            <a:endParaRPr lang="zh-CN" altLang="en-US" sz="3200" kern="0" dirty="0">
              <a:solidFill>
                <a:srgbClr val="000099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214313" y="984785"/>
            <a:ext cx="8643937" cy="511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90000"/>
              <a:buFont typeface="Wingdings" pitchFamily="2" charset="2"/>
              <a:buChar char="l"/>
              <a:defRPr/>
            </a:pPr>
            <a:r>
              <a:rPr lang="zh-CN" altLang="en-US" sz="2000" dirty="0" smtClean="0">
                <a:latin typeface="+mj-ea"/>
                <a:ea typeface="+mj-ea"/>
              </a:rPr>
              <a:t> </a:t>
            </a:r>
            <a:r>
              <a:rPr lang="zh-CN" altLang="en-US" sz="2400" dirty="0" smtClean="0">
                <a:latin typeface="+mj-ea"/>
                <a:ea typeface="+mj-ea"/>
              </a:rPr>
              <a:t>联合基金的计分公式（</a:t>
            </a:r>
            <a:r>
              <a:rPr lang="en-US" altLang="zh-CN" sz="2400" dirty="0" smtClean="0">
                <a:latin typeface="+mj-ea"/>
                <a:ea typeface="+mj-ea"/>
              </a:rPr>
              <a:t>2017</a:t>
            </a:r>
            <a:r>
              <a:rPr lang="zh-CN" altLang="en-US" sz="2400" dirty="0" smtClean="0">
                <a:latin typeface="+mj-ea"/>
                <a:ea typeface="+mj-ea"/>
              </a:rPr>
              <a:t>年）</a:t>
            </a:r>
            <a:endParaRPr lang="en-US" altLang="zh-CN" sz="2400" dirty="0" smtClean="0">
              <a:solidFill>
                <a:srgbClr val="006600"/>
              </a:solidFill>
              <a:latin typeface="+mj-ea"/>
              <a:ea typeface="+mj-ea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049" name="Object 1"/>
          <p:cNvGraphicFramePr>
            <a:graphicFrameLocks noChangeAspect="1"/>
          </p:cNvGraphicFramePr>
          <p:nvPr/>
        </p:nvGraphicFramePr>
        <p:xfrm>
          <a:off x="1115616" y="1792114"/>
          <a:ext cx="6394450" cy="412750"/>
        </p:xfrm>
        <a:graphic>
          <a:graphicData uri="http://schemas.openxmlformats.org/presentationml/2006/ole">
            <p:oleObj spid="_x0000_s2049" name="Equation" r:id="rId4" imgW="6387840" imgH="419040" progId="Equation.DSMT4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115616" y="2439988"/>
          <a:ext cx="6623050" cy="412750"/>
        </p:xfrm>
        <a:graphic>
          <a:graphicData uri="http://schemas.openxmlformats.org/presentationml/2006/ole">
            <p:oleObj spid="_x0000_s2051" name="Equation" r:id="rId5" imgW="6616440" imgH="419040" progId="Equation.DSMT4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1164506" y="3124200"/>
          <a:ext cx="4919662" cy="338138"/>
        </p:xfrm>
        <a:graphic>
          <a:graphicData uri="http://schemas.openxmlformats.org/presentationml/2006/ole">
            <p:oleObj spid="_x0000_s2052" name="Equation" r:id="rId6" imgW="4914720" imgH="342720" progId="Equation.DSMT4">
              <p:embed/>
            </p:oleObj>
          </a:graphicData>
        </a:graphic>
      </p:graphicFrame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14313" y="3645024"/>
            <a:ext cx="8643937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90000"/>
              <a:defRPr/>
            </a:pPr>
            <a:r>
              <a:rPr lang="zh-CN" altLang="en-US" sz="2400" b="1" dirty="0" smtClean="0">
                <a:latin typeface="+mj-ea"/>
                <a:ea typeface="+mj-ea"/>
              </a:rPr>
              <a:t>可见：</a:t>
            </a:r>
            <a:r>
              <a:rPr lang="zh-CN" altLang="en-US" sz="2400" b="1" dirty="0" smtClean="0">
                <a:solidFill>
                  <a:srgbClr val="C00000"/>
                </a:solidFill>
                <a:latin typeface="+mj-ea"/>
                <a:ea typeface="+mj-ea"/>
              </a:rPr>
              <a:t>函评</a:t>
            </a:r>
            <a:r>
              <a:rPr lang="zh-CN" altLang="en-US" sz="2400" dirty="0" smtClean="0">
                <a:latin typeface="+mj-ea"/>
                <a:ea typeface="+mj-ea"/>
              </a:rPr>
              <a:t>是基础！</a:t>
            </a:r>
            <a:endParaRPr lang="en-US" altLang="zh-CN" sz="2400" dirty="0" smtClean="0">
              <a:latin typeface="+mj-ea"/>
              <a:ea typeface="+mj-ea"/>
            </a:endParaRPr>
          </a:p>
          <a:p>
            <a:pPr algn="just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90000"/>
              <a:defRPr/>
            </a:pPr>
            <a:r>
              <a:rPr lang="zh-CN" altLang="en-US" sz="2400" dirty="0" smtClean="0">
                <a:latin typeface="+mj-ea"/>
                <a:ea typeface="+mj-ea"/>
              </a:rPr>
              <a:t>          </a:t>
            </a:r>
            <a:r>
              <a:rPr lang="zh-CN" altLang="en-US" sz="2400" dirty="0" smtClean="0">
                <a:latin typeface="+mj-ea"/>
                <a:ea typeface="+mj-ea"/>
              </a:rPr>
              <a:t>让</a:t>
            </a:r>
            <a:r>
              <a:rPr lang="zh-CN" altLang="en-US" sz="2400" dirty="0" smtClean="0">
                <a:latin typeface="+mj-ea"/>
                <a:ea typeface="+mj-ea"/>
              </a:rPr>
              <a:t>小同行了解</a:t>
            </a:r>
            <a:r>
              <a:rPr lang="zh-CN" altLang="en-US" sz="2400" dirty="0" smtClean="0">
                <a:latin typeface="+mj-ea"/>
                <a:ea typeface="+mj-ea"/>
              </a:rPr>
              <a:t>你，熟悉你，欣赏你！</a:t>
            </a:r>
            <a:endParaRPr lang="en-US" altLang="zh-CN" sz="2400" dirty="0" smtClean="0">
              <a:latin typeface="+mj-ea"/>
              <a:ea typeface="+mj-ea"/>
            </a:endParaRPr>
          </a:p>
          <a:p>
            <a:pPr algn="just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90000"/>
              <a:defRPr/>
            </a:pPr>
            <a:r>
              <a:rPr lang="en-US" altLang="zh-CN" sz="2400" dirty="0" smtClean="0">
                <a:latin typeface="+mj-ea"/>
                <a:ea typeface="+mj-ea"/>
              </a:rPr>
              <a:t>          </a:t>
            </a:r>
            <a:r>
              <a:rPr lang="zh-CN" altLang="en-US" sz="2400" b="1" dirty="0" smtClean="0">
                <a:solidFill>
                  <a:srgbClr val="C00000"/>
                </a:solidFill>
                <a:latin typeface="+mj-ea"/>
                <a:ea typeface="+mj-ea"/>
              </a:rPr>
              <a:t>高质量的申报</a:t>
            </a:r>
            <a:r>
              <a:rPr lang="zh-CN" altLang="en-US" sz="2400" b="1" dirty="0" smtClean="0">
                <a:solidFill>
                  <a:srgbClr val="C00000"/>
                </a:solidFill>
                <a:latin typeface="+mj-ea"/>
                <a:ea typeface="+mj-ea"/>
              </a:rPr>
              <a:t>书</a:t>
            </a:r>
            <a:endParaRPr lang="en-US" altLang="zh-CN" sz="2400" dirty="0" smtClean="0">
              <a:latin typeface="+mj-ea"/>
              <a:ea typeface="+mj-ea"/>
            </a:endParaRPr>
          </a:p>
        </p:txBody>
      </p:sp>
      <p:sp>
        <p:nvSpPr>
          <p:cNvPr id="10" name="标题 1"/>
          <p:cNvSpPr txBox="1">
            <a:spLocks/>
          </p:cNvSpPr>
          <p:nvPr/>
        </p:nvSpPr>
        <p:spPr bwMode="auto">
          <a:xfrm>
            <a:off x="428625" y="71438"/>
            <a:ext cx="6192838" cy="6334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zh-CN" altLang="en-US" sz="3200" kern="0" dirty="0" smtClean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一、</a:t>
            </a:r>
            <a:r>
              <a:rPr lang="en-US" altLang="zh-CN" sz="3200" kern="0" dirty="0" smtClean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2018</a:t>
            </a:r>
            <a:r>
              <a:rPr lang="zh-CN" altLang="en-US" sz="3200" kern="0" dirty="0" smtClean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年指南</a:t>
            </a:r>
            <a:endParaRPr lang="zh-CN" altLang="en-US" sz="3200" kern="0" dirty="0">
              <a:solidFill>
                <a:srgbClr val="000099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 txBox="1">
            <a:spLocks/>
          </p:cNvSpPr>
          <p:nvPr/>
        </p:nvSpPr>
        <p:spPr>
          <a:xfrm>
            <a:off x="539750" y="71438"/>
            <a:ext cx="6192838" cy="63341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zh-CN" sz="3600" b="1" kern="0" dirty="0" smtClean="0">
                <a:solidFill>
                  <a:srgbClr val="A50021"/>
                </a:solidFill>
                <a:latin typeface="+mj-lt"/>
                <a:ea typeface="+mj-ea"/>
                <a:cs typeface="+mj-cs"/>
              </a:rPr>
              <a:t>提纲</a:t>
            </a:r>
            <a:endParaRPr lang="zh-CN" sz="3600" b="1" kern="0" dirty="0">
              <a:solidFill>
                <a:srgbClr val="A5002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9700" name="Rectangle 3"/>
          <p:cNvSpPr>
            <a:spLocks noChangeArrowheads="1"/>
          </p:cNvSpPr>
          <p:nvPr/>
        </p:nvSpPr>
        <p:spPr bwMode="auto">
          <a:xfrm>
            <a:off x="1709514" y="1630090"/>
            <a:ext cx="5238750" cy="316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lnSpc>
                <a:spcPct val="150000"/>
              </a:lnSpc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zh-CN" altLang="en-US" sz="3200" b="1" dirty="0" smtClean="0">
                <a:solidFill>
                  <a:srgbClr val="000099"/>
                </a:solidFill>
                <a:latin typeface="+mj-ea"/>
                <a:ea typeface="+mj-ea"/>
              </a:rPr>
              <a:t>一、</a:t>
            </a:r>
            <a:r>
              <a:rPr lang="en-US" altLang="zh-CN" sz="3200" b="1" dirty="0" smtClean="0">
                <a:solidFill>
                  <a:srgbClr val="000099"/>
                </a:solidFill>
                <a:latin typeface="+mj-ea"/>
                <a:ea typeface="+mj-ea"/>
              </a:rPr>
              <a:t>2018</a:t>
            </a:r>
            <a:r>
              <a:rPr lang="zh-CN" altLang="en-US" sz="3200" b="1" dirty="0" smtClean="0">
                <a:solidFill>
                  <a:srgbClr val="000099"/>
                </a:solidFill>
                <a:latin typeface="+mj-ea"/>
                <a:ea typeface="+mj-ea"/>
              </a:rPr>
              <a:t>年指南</a:t>
            </a:r>
            <a:endParaRPr lang="zh-CN" altLang="en-US" sz="3200" b="1" dirty="0">
              <a:solidFill>
                <a:srgbClr val="000099"/>
              </a:solidFill>
              <a:latin typeface="+mj-ea"/>
              <a:ea typeface="+mj-ea"/>
            </a:endParaRPr>
          </a:p>
          <a:p>
            <a:pPr marL="273050" indent="-273050" eaLnBrk="0" hangingPunct="0">
              <a:lnSpc>
                <a:spcPct val="150000"/>
              </a:lnSpc>
              <a:buClr>
                <a:srgbClr val="0BD0D9"/>
              </a:buClr>
              <a:buSzPct val="95000"/>
            </a:pPr>
            <a:r>
              <a:rPr lang="zh-CN" altLang="en-US" sz="3200" b="1" dirty="0" smtClean="0">
                <a:solidFill>
                  <a:srgbClr val="C00000"/>
                </a:solidFill>
                <a:latin typeface="+mj-ea"/>
                <a:ea typeface="+mj-ea"/>
              </a:rPr>
              <a:t>二、选题要素</a:t>
            </a:r>
            <a:endParaRPr lang="en-US" altLang="zh-CN" sz="3200" b="1" dirty="0" smtClean="0">
              <a:solidFill>
                <a:srgbClr val="C00000"/>
              </a:solidFill>
              <a:latin typeface="+mj-ea"/>
              <a:ea typeface="+mj-ea"/>
            </a:endParaRPr>
          </a:p>
          <a:p>
            <a:pPr marL="273050" indent="-273050" eaLnBrk="0" hangingPunct="0">
              <a:lnSpc>
                <a:spcPct val="150000"/>
              </a:lnSpc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zh-CN" altLang="en-US" sz="3200" b="1" dirty="0" smtClean="0">
                <a:solidFill>
                  <a:srgbClr val="000099"/>
                </a:solidFill>
                <a:latin typeface="+mj-ea"/>
                <a:ea typeface="+mj-ea"/>
              </a:rPr>
              <a:t>三、申报书撰写</a:t>
            </a:r>
            <a:endParaRPr lang="en-US" sz="3200" b="1" dirty="0">
              <a:solidFill>
                <a:srgbClr val="000099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214313" y="984785"/>
            <a:ext cx="8643937" cy="5670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90000"/>
              <a:buFont typeface="Wingdings" pitchFamily="2" charset="2"/>
              <a:buChar char="l"/>
              <a:defRPr/>
            </a:pPr>
            <a:r>
              <a:rPr lang="en-US" altLang="zh-CN" sz="2400" dirty="0" smtClean="0">
                <a:latin typeface="+mj-ea"/>
                <a:ea typeface="+mj-ea"/>
              </a:rPr>
              <a:t> </a:t>
            </a:r>
            <a:r>
              <a:rPr lang="zh-CN" altLang="en-US" sz="2400" dirty="0" smtClean="0">
                <a:latin typeface="+mj-ea"/>
                <a:ea typeface="+mj-ea"/>
              </a:rPr>
              <a:t>选题是否前沿</a:t>
            </a:r>
            <a:r>
              <a:rPr lang="zh-CN" altLang="en-US" sz="2400" dirty="0" smtClean="0">
                <a:latin typeface="+mj-ea"/>
                <a:ea typeface="+mj-ea"/>
              </a:rPr>
              <a:t>新颖 </a:t>
            </a:r>
            <a:r>
              <a:rPr lang="en-US" altLang="zh-CN" sz="2400" dirty="0" smtClean="0">
                <a:latin typeface="+mj-ea"/>
                <a:ea typeface="+mj-ea"/>
              </a:rPr>
              <a:t>or </a:t>
            </a:r>
            <a:r>
              <a:rPr lang="zh-CN" altLang="en-US" sz="2400" dirty="0" smtClean="0">
                <a:latin typeface="+mj-ea"/>
                <a:ea typeface="+mj-ea"/>
              </a:rPr>
              <a:t>国家重大</a:t>
            </a:r>
            <a:r>
              <a:rPr lang="zh-CN" altLang="en-US" sz="2400" dirty="0" smtClean="0">
                <a:latin typeface="+mj-ea"/>
                <a:ea typeface="+mj-ea"/>
              </a:rPr>
              <a:t>需求？</a:t>
            </a:r>
            <a:endParaRPr lang="en-US" altLang="zh-CN" sz="2400" dirty="0" smtClean="0">
              <a:latin typeface="+mj-ea"/>
              <a:ea typeface="+mj-ea"/>
            </a:endParaRPr>
          </a:p>
          <a:p>
            <a:pPr lvl="0" algn="just">
              <a:lnSpc>
                <a:spcPct val="125000"/>
              </a:lnSpc>
              <a:spcAft>
                <a:spcPts val="0"/>
              </a:spcAft>
              <a:buFont typeface="Wingdings" pitchFamily="2" charset="2"/>
              <a:buChar char="l"/>
            </a:pPr>
            <a:r>
              <a:rPr lang="zh-CN" altLang="en-US" sz="2000" dirty="0" smtClean="0">
                <a:latin typeface="+mj-ea"/>
                <a:ea typeface="+mj-ea"/>
              </a:rPr>
              <a:t> </a:t>
            </a:r>
            <a:r>
              <a:rPr lang="zh-CN" altLang="en-US" sz="2400" dirty="0" smtClean="0">
                <a:latin typeface="+mj-ea"/>
                <a:ea typeface="+mj-ea"/>
              </a:rPr>
              <a:t>是科学问题还是技术问题？</a:t>
            </a:r>
            <a:endParaRPr lang="en-US" altLang="zh-CN" sz="2400" dirty="0" smtClean="0">
              <a:latin typeface="+mj-ea"/>
              <a:ea typeface="+mj-ea"/>
            </a:endParaRPr>
          </a:p>
          <a:p>
            <a:pPr algn="just">
              <a:lnSpc>
                <a:spcPct val="125000"/>
              </a:lnSpc>
              <a:spcBef>
                <a:spcPts val="0"/>
              </a:spcBef>
              <a:buClr>
                <a:srgbClr val="C00000"/>
              </a:buClr>
              <a:buSzPct val="90000"/>
              <a:defRPr/>
            </a:pPr>
            <a:r>
              <a:rPr lang="en-US" altLang="zh-CN" sz="2000" b="1" dirty="0" smtClean="0">
                <a:solidFill>
                  <a:srgbClr val="000099"/>
                </a:solidFill>
                <a:latin typeface="+mj-ea"/>
                <a:ea typeface="+mj-ea"/>
              </a:rPr>
              <a:t>       </a:t>
            </a:r>
            <a:r>
              <a:rPr lang="zh-CN" altLang="en-US" sz="2000" b="1" dirty="0" smtClean="0">
                <a:latin typeface="+mj-ea"/>
                <a:ea typeface="+mj-ea"/>
              </a:rPr>
              <a:t>科学：反映现实世界各种现象的客观规律的知识体系。</a:t>
            </a:r>
            <a:endParaRPr lang="en-US" altLang="zh-CN" sz="2000" b="1" dirty="0" smtClean="0">
              <a:latin typeface="+mj-ea"/>
              <a:ea typeface="+mj-ea"/>
            </a:endParaRPr>
          </a:p>
          <a:p>
            <a:pPr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90000"/>
              <a:defRPr/>
            </a:pPr>
            <a:r>
              <a:rPr lang="en-US" altLang="zh-CN" sz="2000" b="1" dirty="0" smtClean="0">
                <a:solidFill>
                  <a:srgbClr val="C00000"/>
                </a:solidFill>
                <a:latin typeface="+mj-ea"/>
                <a:ea typeface="+mj-ea"/>
              </a:rPr>
              <a:t>       </a:t>
            </a:r>
            <a:r>
              <a:rPr lang="zh-CN" altLang="en-US" sz="2000" b="1" dirty="0" smtClean="0">
                <a:solidFill>
                  <a:srgbClr val="C00000"/>
                </a:solidFill>
                <a:latin typeface="+mj-ea"/>
                <a:ea typeface="+mj-ea"/>
              </a:rPr>
              <a:t>何为科学问题？</a:t>
            </a:r>
            <a:endParaRPr lang="en-US" altLang="zh-CN" sz="2000" b="1" dirty="0" smtClean="0">
              <a:solidFill>
                <a:srgbClr val="C00000"/>
              </a:solidFill>
              <a:latin typeface="+mj-ea"/>
              <a:ea typeface="+mj-ea"/>
            </a:endParaRPr>
          </a:p>
          <a:p>
            <a:pPr algn="just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zh-CN" sz="2000" dirty="0" smtClean="0">
                <a:solidFill>
                  <a:srgbClr val="C00000"/>
                </a:solidFill>
                <a:latin typeface="+mj-ea"/>
                <a:ea typeface="+mj-ea"/>
              </a:rPr>
              <a:t>       </a:t>
            </a:r>
            <a:r>
              <a:rPr lang="zh-CN" altLang="en-US" b="1" dirty="0" smtClean="0">
                <a:solidFill>
                  <a:srgbClr val="C00000"/>
                </a:solidFill>
                <a:latin typeface="+mj-ea"/>
                <a:ea typeface="+mj-ea"/>
              </a:rPr>
              <a:t>定律不清</a:t>
            </a:r>
            <a:r>
              <a:rPr lang="zh-CN" altLang="en-US" dirty="0" smtClean="0">
                <a:latin typeface="+mj-ea"/>
                <a:ea typeface="+mj-ea"/>
              </a:rPr>
              <a:t>：对于一个自然现象，通过研究，揭示规律，发现定律，建立模型和方程，发展数学分析方法。</a:t>
            </a:r>
            <a:endParaRPr lang="en-US" altLang="zh-CN" dirty="0" smtClean="0">
              <a:latin typeface="+mj-ea"/>
              <a:ea typeface="+mj-ea"/>
            </a:endParaRPr>
          </a:p>
          <a:p>
            <a:pPr algn="just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zh-CN" altLang="en-US" dirty="0" smtClean="0">
                <a:solidFill>
                  <a:srgbClr val="C00000"/>
                </a:solidFill>
                <a:latin typeface="+mj-ea"/>
                <a:ea typeface="+mj-ea"/>
              </a:rPr>
              <a:t>       </a:t>
            </a:r>
            <a:r>
              <a:rPr lang="zh-CN" altLang="en-US" b="1" dirty="0" smtClean="0">
                <a:solidFill>
                  <a:srgbClr val="C00000"/>
                </a:solidFill>
                <a:latin typeface="+mj-ea"/>
                <a:ea typeface="+mj-ea"/>
              </a:rPr>
              <a:t>参数不清</a:t>
            </a:r>
            <a:r>
              <a:rPr lang="zh-CN" altLang="en-US" dirty="0" smtClean="0">
                <a:latin typeface="+mj-ea"/>
                <a:ea typeface="+mj-ea"/>
              </a:rPr>
              <a:t>：对于一个自然现象，定律是清楚的，反映在定律中的模型和参数不清楚，通过研究，获得模型或参数（模型也是广义上的参数）。</a:t>
            </a:r>
          </a:p>
          <a:p>
            <a:pPr algn="just">
              <a:lnSpc>
                <a:spcPct val="125000"/>
              </a:lnSpc>
              <a:spcAft>
                <a:spcPts val="600"/>
              </a:spcAft>
              <a:defRPr/>
            </a:pPr>
            <a:r>
              <a:rPr lang="zh-CN" altLang="en-US" dirty="0" smtClean="0">
                <a:latin typeface="+mj-ea"/>
                <a:ea typeface="+mj-ea"/>
              </a:rPr>
              <a:t>       </a:t>
            </a:r>
            <a:r>
              <a:rPr lang="zh-CN" altLang="en-US" b="1" dirty="0" smtClean="0">
                <a:solidFill>
                  <a:srgbClr val="C00000"/>
                </a:solidFill>
                <a:latin typeface="+mj-ea"/>
                <a:ea typeface="+mj-ea"/>
              </a:rPr>
              <a:t>新的对象</a:t>
            </a:r>
            <a:r>
              <a:rPr lang="zh-CN" altLang="en-US" dirty="0" smtClean="0">
                <a:latin typeface="+mj-ea"/>
                <a:ea typeface="+mj-ea"/>
              </a:rPr>
              <a:t>：定律和参数都是清楚的，数学方法也是成熟的，但对于一个具体的新的对象，需要基于定律、参数以及计算和实验等，认识其特有的规律，建立相应的模型、理论和分析方法。例如，对于同步电机，基于电磁理论，认识其特有规律，建立同步电机理论和和分析方法。</a:t>
            </a:r>
            <a:endParaRPr lang="en-US" altLang="zh-CN" dirty="0" smtClean="0">
              <a:latin typeface="+mj-ea"/>
              <a:ea typeface="+mj-ea"/>
            </a:endParaRPr>
          </a:p>
          <a:p>
            <a:pPr algn="just">
              <a:lnSpc>
                <a:spcPct val="125000"/>
              </a:lnSpc>
              <a:defRPr/>
            </a:pPr>
            <a:r>
              <a:rPr lang="en-US" altLang="zh-CN" dirty="0" smtClean="0">
                <a:latin typeface="+mj-ea"/>
                <a:ea typeface="+mj-ea"/>
              </a:rPr>
              <a:t>      </a:t>
            </a:r>
            <a:r>
              <a:rPr lang="zh-CN" altLang="en-US" b="1" dirty="0" smtClean="0">
                <a:solidFill>
                  <a:srgbClr val="C00000"/>
                </a:solidFill>
                <a:latin typeface="+mj-ea"/>
                <a:ea typeface="+mj-ea"/>
              </a:rPr>
              <a:t>学科交叉</a:t>
            </a:r>
            <a:r>
              <a:rPr lang="zh-CN" altLang="en-US" dirty="0" smtClean="0">
                <a:latin typeface="+mj-ea"/>
                <a:ea typeface="+mj-ea"/>
              </a:rPr>
              <a:t>：系统复杂，规模大、尺度广、非线性高，影响因素多等，难分主要因素和次要因素，多学科渗透与相互作用等。</a:t>
            </a:r>
            <a:r>
              <a:rPr lang="zh-CN" altLang="en-US" dirty="0" smtClean="0">
                <a:solidFill>
                  <a:srgbClr val="C00000"/>
                </a:solidFill>
                <a:latin typeface="+mj-ea"/>
                <a:ea typeface="+mj-ea"/>
              </a:rPr>
              <a:t>是科学研究上的再综合！</a:t>
            </a:r>
            <a:endParaRPr lang="zh-CN" altLang="zh-CN" dirty="0" smtClean="0">
              <a:latin typeface="+mj-ea"/>
              <a:ea typeface="+mj-ea"/>
            </a:endParaRPr>
          </a:p>
        </p:txBody>
      </p:sp>
      <p:sp>
        <p:nvSpPr>
          <p:cNvPr id="5" name="标题 1"/>
          <p:cNvSpPr txBox="1">
            <a:spLocks/>
          </p:cNvSpPr>
          <p:nvPr/>
        </p:nvSpPr>
        <p:spPr bwMode="auto">
          <a:xfrm>
            <a:off x="428625" y="71438"/>
            <a:ext cx="6192838" cy="6334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zh-CN" altLang="en-US" sz="3200" kern="0" dirty="0" smtClean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二、选题要素</a:t>
            </a:r>
            <a:endParaRPr lang="zh-CN" altLang="en-US" sz="3200" kern="0" dirty="0">
              <a:solidFill>
                <a:srgbClr val="000099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214313" y="984785"/>
            <a:ext cx="8643937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90000"/>
              <a:buFont typeface="Wingdings" pitchFamily="2" charset="2"/>
              <a:buChar char="l"/>
              <a:defRPr/>
            </a:pPr>
            <a:r>
              <a:rPr lang="en-US" altLang="zh-CN" sz="2400" dirty="0" smtClean="0">
                <a:latin typeface="+mj-ea"/>
                <a:ea typeface="+mj-ea"/>
              </a:rPr>
              <a:t> </a:t>
            </a:r>
            <a:r>
              <a:rPr lang="zh-CN" altLang="en-US" sz="2400" dirty="0" smtClean="0">
                <a:latin typeface="+mj-ea"/>
                <a:ea typeface="+mj-ea"/>
              </a:rPr>
              <a:t>科学问题（续）</a:t>
            </a:r>
            <a:endParaRPr lang="en-US" altLang="zh-CN" sz="2400" dirty="0" smtClean="0">
              <a:latin typeface="+mj-ea"/>
              <a:ea typeface="+mj-ea"/>
            </a:endParaRPr>
          </a:p>
          <a:p>
            <a:pPr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90000"/>
              <a:defRPr/>
            </a:pPr>
            <a:r>
              <a:rPr lang="zh-CN" altLang="en-US" sz="2000" b="1" dirty="0" smtClean="0">
                <a:solidFill>
                  <a:srgbClr val="000099"/>
                </a:solidFill>
                <a:latin typeface="黑体" pitchFamily="49" charset="-122"/>
                <a:ea typeface="黑体" pitchFamily="49" charset="-122"/>
              </a:rPr>
              <a:t>    </a:t>
            </a:r>
            <a:r>
              <a:rPr lang="zh-CN" altLang="en-US" sz="2000" b="1" dirty="0" smtClean="0">
                <a:latin typeface="+mj-ea"/>
                <a:ea typeface="+mj-ea"/>
              </a:rPr>
              <a:t>技术：人类为实现自身需求和愿望，遵循自然规律，积累起来的操作方法，包括经验、知识、技巧和手段等。</a:t>
            </a:r>
            <a:endParaRPr lang="en-US" altLang="zh-CN" sz="2000" b="1" dirty="0" smtClean="0">
              <a:latin typeface="+mj-ea"/>
              <a:ea typeface="+mj-ea"/>
            </a:endParaRPr>
          </a:p>
          <a:p>
            <a:pPr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90000"/>
              <a:defRPr/>
            </a:pPr>
            <a:r>
              <a:rPr lang="zh-CN" altLang="en-US" sz="2000" b="1" dirty="0" smtClean="0">
                <a:solidFill>
                  <a:srgbClr val="C00000"/>
                </a:solidFill>
                <a:latin typeface="+mj-ea"/>
                <a:ea typeface="+mj-ea"/>
              </a:rPr>
              <a:t>       何为技术问题？</a:t>
            </a:r>
            <a:endParaRPr lang="en-US" altLang="zh-CN" sz="2000" b="1" dirty="0" smtClean="0">
              <a:solidFill>
                <a:srgbClr val="C00000"/>
              </a:solidFill>
              <a:latin typeface="+mj-ea"/>
              <a:ea typeface="+mj-ea"/>
            </a:endParaRPr>
          </a:p>
          <a:p>
            <a:pPr algn="just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zh-CN" altLang="en-US" dirty="0" smtClean="0">
                <a:latin typeface="+mj-ea"/>
                <a:ea typeface="+mj-ea"/>
              </a:rPr>
              <a:t>        </a:t>
            </a:r>
            <a:r>
              <a:rPr lang="zh-CN" altLang="en-US" b="1" dirty="0" smtClean="0">
                <a:solidFill>
                  <a:srgbClr val="C00000"/>
                </a:solidFill>
                <a:latin typeface="+mj-ea"/>
                <a:ea typeface="+mj-ea"/>
              </a:rPr>
              <a:t>特点</a:t>
            </a:r>
            <a:r>
              <a:rPr lang="zh-CN" altLang="en-US" dirty="0" smtClean="0">
                <a:latin typeface="+mj-ea"/>
                <a:ea typeface="+mj-ea"/>
              </a:rPr>
              <a:t>：科学问题清楚，客观规律已知，知识体系完整。</a:t>
            </a:r>
            <a:endParaRPr lang="en-US" altLang="zh-CN" dirty="0" smtClean="0">
              <a:latin typeface="+mj-ea"/>
              <a:ea typeface="+mj-ea"/>
            </a:endParaRPr>
          </a:p>
          <a:p>
            <a:pPr algn="just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zh-CN" altLang="en-US" dirty="0" smtClean="0">
                <a:latin typeface="+mj-ea"/>
                <a:ea typeface="+mj-ea"/>
              </a:rPr>
              <a:t>        </a:t>
            </a:r>
            <a:r>
              <a:rPr lang="zh-CN" altLang="en-US" b="1" dirty="0" smtClean="0">
                <a:solidFill>
                  <a:srgbClr val="C00000"/>
                </a:solidFill>
                <a:latin typeface="+mj-ea"/>
                <a:ea typeface="+mj-ea"/>
              </a:rPr>
              <a:t>特征</a:t>
            </a:r>
            <a:r>
              <a:rPr lang="zh-CN" altLang="en-US" dirty="0" smtClean="0">
                <a:latin typeface="+mj-ea"/>
                <a:ea typeface="+mj-ea"/>
              </a:rPr>
              <a:t>：具有</a:t>
            </a:r>
            <a:r>
              <a:rPr lang="zh-CN" altLang="en-US" dirty="0" smtClean="0">
                <a:latin typeface="+mj-ea"/>
                <a:ea typeface="+mj-ea"/>
              </a:rPr>
              <a:t>成熟的建模、仿真、测量、试验、制作、运行、管理等操作方法以及硬件、工艺和软件等实现</a:t>
            </a:r>
            <a:r>
              <a:rPr lang="zh-CN" altLang="en-US" dirty="0" smtClean="0">
                <a:latin typeface="+mj-ea"/>
                <a:ea typeface="+mj-ea"/>
              </a:rPr>
              <a:t>方法。</a:t>
            </a:r>
            <a:endParaRPr lang="en-US" altLang="zh-CN" dirty="0" smtClean="0">
              <a:latin typeface="+mj-ea"/>
              <a:ea typeface="+mj-ea"/>
            </a:endParaRPr>
          </a:p>
          <a:p>
            <a:pPr algn="just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zh-CN" dirty="0" smtClean="0">
                <a:latin typeface="+mj-ea"/>
                <a:ea typeface="+mj-ea"/>
              </a:rPr>
              <a:t>     </a:t>
            </a:r>
            <a:r>
              <a:rPr lang="zh-CN" altLang="en-US" dirty="0" smtClean="0">
                <a:latin typeface="+mj-ea"/>
                <a:ea typeface="+mj-ea"/>
              </a:rPr>
              <a:t>   </a:t>
            </a:r>
            <a:r>
              <a:rPr lang="zh-CN" altLang="en-US" b="1" dirty="0" smtClean="0">
                <a:solidFill>
                  <a:srgbClr val="C00000"/>
                </a:solidFill>
                <a:latin typeface="+mj-ea"/>
                <a:ea typeface="+mj-ea"/>
              </a:rPr>
              <a:t>产品</a:t>
            </a:r>
            <a:r>
              <a:rPr lang="zh-CN" altLang="en-US" dirty="0" smtClean="0">
                <a:latin typeface="+mj-ea"/>
                <a:ea typeface="+mj-ea"/>
              </a:rPr>
              <a:t>：自主研发、技术集成、调控设计、工艺实现、试验检验、运行管理。</a:t>
            </a:r>
            <a:endParaRPr lang="en-US" altLang="zh-CN" dirty="0" smtClean="0">
              <a:latin typeface="+mj-ea"/>
              <a:ea typeface="+mj-ea"/>
            </a:endParaRPr>
          </a:p>
          <a:p>
            <a:pPr algn="just">
              <a:lnSpc>
                <a:spcPct val="125000"/>
              </a:lnSpc>
              <a:defRPr/>
            </a:pPr>
            <a:r>
              <a:rPr lang="zh-CN" altLang="en-US" dirty="0" smtClean="0">
                <a:latin typeface="+mj-ea"/>
                <a:ea typeface="+mj-ea"/>
              </a:rPr>
              <a:t>      （注：产品是向市场提供的，引起注意、获取、使用和消费，以满足人们欲望或需求的任何东西。）</a:t>
            </a:r>
            <a:endParaRPr lang="en-US" altLang="zh-CN" dirty="0" smtClean="0">
              <a:latin typeface="+mj-ea"/>
              <a:ea typeface="+mj-ea"/>
            </a:endParaRPr>
          </a:p>
          <a:p>
            <a:pPr algn="just">
              <a:lnSpc>
                <a:spcPct val="125000"/>
              </a:lnSpc>
              <a:buFont typeface="Wingdings" pitchFamily="2" charset="2"/>
              <a:buChar char="l"/>
              <a:defRPr/>
            </a:pPr>
            <a:r>
              <a:rPr lang="en-US" altLang="zh-CN" sz="2400" dirty="0" smtClean="0">
                <a:latin typeface="+mj-ea"/>
                <a:ea typeface="+mj-ea"/>
              </a:rPr>
              <a:t> </a:t>
            </a:r>
            <a:r>
              <a:rPr lang="zh-CN" altLang="en-US" sz="2400" dirty="0" smtClean="0">
                <a:latin typeface="+mj-ea"/>
                <a:ea typeface="+mj-ea"/>
              </a:rPr>
              <a:t>前期</a:t>
            </a:r>
            <a:r>
              <a:rPr lang="zh-CN" altLang="en-US" sz="2400" dirty="0" smtClean="0">
                <a:latin typeface="+mj-ea"/>
                <a:ea typeface="+mj-ea"/>
              </a:rPr>
              <a:t>积累是否充分且无风险？</a:t>
            </a:r>
            <a:r>
              <a:rPr lang="zh-CN" altLang="en-US" sz="2000" dirty="0" smtClean="0">
                <a:latin typeface="+mj-ea"/>
                <a:ea typeface="+mj-ea"/>
              </a:rPr>
              <a:t>（不同于面</a:t>
            </a:r>
            <a:r>
              <a:rPr lang="zh-CN" altLang="en-US" sz="2000" dirty="0" smtClean="0">
                <a:latin typeface="+mj-ea"/>
                <a:ea typeface="+mj-ea"/>
              </a:rPr>
              <a:t>上</a:t>
            </a:r>
            <a:r>
              <a:rPr lang="zh-CN" altLang="en-US" sz="2000" dirty="0" smtClean="0">
                <a:latin typeface="+mj-ea"/>
                <a:ea typeface="+mj-ea"/>
              </a:rPr>
              <a:t>项目，不能</a:t>
            </a:r>
            <a:r>
              <a:rPr lang="zh-CN" altLang="en-US" sz="2000" dirty="0" smtClean="0">
                <a:latin typeface="+mj-ea"/>
                <a:ea typeface="+mj-ea"/>
              </a:rPr>
              <a:t>失败）</a:t>
            </a:r>
            <a:endParaRPr lang="en-US" altLang="zh-CN" sz="2000" dirty="0" smtClean="0">
              <a:latin typeface="+mj-ea"/>
              <a:ea typeface="+mj-ea"/>
            </a:endParaRPr>
          </a:p>
          <a:p>
            <a:pPr algn="just">
              <a:lnSpc>
                <a:spcPct val="125000"/>
              </a:lnSpc>
              <a:buFont typeface="Wingdings" pitchFamily="2" charset="2"/>
              <a:buChar char="l"/>
              <a:defRPr/>
            </a:pPr>
            <a:r>
              <a:rPr lang="zh-CN" altLang="en-US" sz="2400" dirty="0" smtClean="0">
                <a:latin typeface="+mj-ea"/>
                <a:ea typeface="+mj-ea"/>
              </a:rPr>
              <a:t> </a:t>
            </a:r>
            <a:r>
              <a:rPr lang="zh-CN" altLang="en-US" sz="2400" dirty="0" smtClean="0">
                <a:latin typeface="+mj-ea"/>
                <a:ea typeface="+mj-ea"/>
              </a:rPr>
              <a:t>体量是否适中、不大不小？</a:t>
            </a:r>
            <a:endParaRPr lang="en-US" altLang="zh-CN" sz="2400" dirty="0" smtClean="0">
              <a:latin typeface="+mj-ea"/>
              <a:ea typeface="+mj-ea"/>
            </a:endParaRPr>
          </a:p>
        </p:txBody>
      </p:sp>
      <p:sp>
        <p:nvSpPr>
          <p:cNvPr id="5" name="标题 1"/>
          <p:cNvSpPr txBox="1">
            <a:spLocks/>
          </p:cNvSpPr>
          <p:nvPr/>
        </p:nvSpPr>
        <p:spPr bwMode="auto">
          <a:xfrm>
            <a:off x="428625" y="71438"/>
            <a:ext cx="6192838" cy="6334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zh-CN" altLang="en-US" sz="3200" kern="0" dirty="0" smtClean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二、选题要素</a:t>
            </a:r>
            <a:endParaRPr lang="zh-CN" altLang="en-US" sz="3200" kern="0" dirty="0">
              <a:solidFill>
                <a:srgbClr val="000099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 txBox="1">
            <a:spLocks/>
          </p:cNvSpPr>
          <p:nvPr/>
        </p:nvSpPr>
        <p:spPr>
          <a:xfrm>
            <a:off x="539750" y="71438"/>
            <a:ext cx="6192838" cy="63341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zh-CN" sz="3600" b="1" kern="0" dirty="0" smtClean="0">
                <a:solidFill>
                  <a:srgbClr val="A50021"/>
                </a:solidFill>
                <a:latin typeface="+mj-lt"/>
                <a:ea typeface="+mj-ea"/>
                <a:cs typeface="+mj-cs"/>
              </a:rPr>
              <a:t>提纲</a:t>
            </a:r>
            <a:endParaRPr lang="zh-CN" sz="3600" b="1" kern="0" dirty="0">
              <a:solidFill>
                <a:srgbClr val="A5002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9700" name="Rectangle 3"/>
          <p:cNvSpPr>
            <a:spLocks noChangeArrowheads="1"/>
          </p:cNvSpPr>
          <p:nvPr/>
        </p:nvSpPr>
        <p:spPr bwMode="auto">
          <a:xfrm>
            <a:off x="1709514" y="1630090"/>
            <a:ext cx="5238750" cy="316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lnSpc>
                <a:spcPct val="150000"/>
              </a:lnSpc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zh-CN" altLang="en-US" sz="3200" b="1" dirty="0" smtClean="0">
                <a:solidFill>
                  <a:srgbClr val="000099"/>
                </a:solidFill>
                <a:latin typeface="+mj-ea"/>
                <a:ea typeface="+mj-ea"/>
              </a:rPr>
              <a:t>一、</a:t>
            </a:r>
            <a:r>
              <a:rPr lang="en-US" altLang="zh-CN" sz="3200" b="1" dirty="0" smtClean="0">
                <a:solidFill>
                  <a:srgbClr val="000099"/>
                </a:solidFill>
                <a:latin typeface="+mj-ea"/>
                <a:ea typeface="+mj-ea"/>
              </a:rPr>
              <a:t>2018</a:t>
            </a:r>
            <a:r>
              <a:rPr lang="zh-CN" altLang="en-US" sz="3200" b="1" dirty="0" smtClean="0">
                <a:solidFill>
                  <a:srgbClr val="000099"/>
                </a:solidFill>
                <a:latin typeface="+mj-ea"/>
                <a:ea typeface="+mj-ea"/>
              </a:rPr>
              <a:t>年指南</a:t>
            </a:r>
            <a:endParaRPr lang="zh-CN" altLang="en-US" sz="3200" b="1" dirty="0">
              <a:solidFill>
                <a:srgbClr val="000099"/>
              </a:solidFill>
              <a:latin typeface="+mj-ea"/>
              <a:ea typeface="+mj-ea"/>
            </a:endParaRPr>
          </a:p>
          <a:p>
            <a:pPr marL="273050" indent="-273050" eaLnBrk="0" hangingPunct="0">
              <a:lnSpc>
                <a:spcPct val="150000"/>
              </a:lnSpc>
              <a:buClr>
                <a:srgbClr val="0BD0D9"/>
              </a:buClr>
              <a:buSzPct val="95000"/>
            </a:pPr>
            <a:r>
              <a:rPr lang="zh-CN" altLang="en-US" sz="3200" b="1" dirty="0" smtClean="0">
                <a:solidFill>
                  <a:srgbClr val="000099"/>
                </a:solidFill>
                <a:latin typeface="+mj-ea"/>
                <a:ea typeface="+mj-ea"/>
              </a:rPr>
              <a:t>二、选题要素</a:t>
            </a:r>
            <a:endParaRPr lang="en-US" altLang="zh-CN" sz="3200" b="1" dirty="0" smtClean="0">
              <a:solidFill>
                <a:srgbClr val="000099"/>
              </a:solidFill>
              <a:latin typeface="+mj-ea"/>
              <a:ea typeface="+mj-ea"/>
            </a:endParaRPr>
          </a:p>
          <a:p>
            <a:pPr marL="273050" indent="-273050" eaLnBrk="0" hangingPunct="0">
              <a:lnSpc>
                <a:spcPct val="150000"/>
              </a:lnSpc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zh-CN" altLang="en-US" sz="3200" b="1" dirty="0" smtClean="0">
                <a:solidFill>
                  <a:srgbClr val="C00000"/>
                </a:solidFill>
                <a:latin typeface="+mj-ea"/>
                <a:ea typeface="+mj-ea"/>
              </a:rPr>
              <a:t>三、申报书撰写</a:t>
            </a:r>
            <a:endParaRPr lang="en-US" altLang="en-US" sz="3200" b="1" dirty="0">
              <a:solidFill>
                <a:srgbClr val="C00000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主题​​">
  <a:themeElements>
    <a:clrScheme name="2_Office 主题​​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2_Office 主题​​">
      <a:majorFont>
        <a:latin typeface="Arial"/>
        <a:ea typeface="微软雅黑"/>
        <a:cs typeface=""/>
      </a:majorFont>
      <a:minorFont>
        <a:latin typeface="方正粗宋简体"/>
        <a:ea typeface="方正粗宋简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Office 主题​​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2_Office 主题​​ 1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FFFFFF"/>
    </a:accent3>
    <a:accent4>
      <a:srgbClr val="000000"/>
    </a:accent4>
    <a:accent5>
      <a:srgbClr val="B2C1DB"/>
    </a:accent5>
    <a:accent6>
      <a:srgbClr val="AE4845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5784</TotalTime>
  <Pages>0</Pages>
  <Words>916</Words>
  <Characters>0</Characters>
  <Application>Microsoft Office PowerPoint</Application>
  <DocSecurity>0</DocSecurity>
  <PresentationFormat>全屏显示(4:3)</PresentationFormat>
  <Lines>0</Lines>
  <Paragraphs>87</Paragraphs>
  <Slides>11</Slides>
  <Notes>8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3" baseType="lpstr">
      <vt:lpstr>2_Office 主题​​</vt:lpstr>
      <vt:lpstr>Equation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</vt:vector>
  </TitlesOfParts>
  <Company>鍝堝皵婊ㄨ壘杩垱鎯冲箍鍛婃湁闄愬叕鍙</Company>
  <LinksUpToDate>false</LinksUpToDate>
  <CharactersWithSpaces>0</CharactersWithSpaces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IDEAPPT</dc:creator>
  <cp:lastModifiedBy>崔翔</cp:lastModifiedBy>
  <cp:revision>1151</cp:revision>
  <dcterms:created xsi:type="dcterms:W3CDTF">2011-05-12T04:10:30Z</dcterms:created>
  <dcterms:modified xsi:type="dcterms:W3CDTF">2017-12-25T23:41:15Z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2052-8.1.0.3526</vt:lpwstr>
  </property>
</Properties>
</file>