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44"/>
  </p:notesMasterIdLst>
  <p:handoutMasterIdLst>
    <p:handoutMasterId r:id="rId45"/>
  </p:handoutMasterIdLst>
  <p:sldIdLst>
    <p:sldId id="256" r:id="rId3"/>
    <p:sldId id="466" r:id="rId4"/>
    <p:sldId id="434" r:id="rId5"/>
    <p:sldId id="436" r:id="rId6"/>
    <p:sldId id="422" r:id="rId7"/>
    <p:sldId id="437" r:id="rId8"/>
    <p:sldId id="416" r:id="rId9"/>
    <p:sldId id="433" r:id="rId10"/>
    <p:sldId id="435" r:id="rId11"/>
    <p:sldId id="432" r:id="rId12"/>
    <p:sldId id="438" r:id="rId13"/>
    <p:sldId id="440" r:id="rId14"/>
    <p:sldId id="441" r:id="rId15"/>
    <p:sldId id="442" r:id="rId16"/>
    <p:sldId id="443" r:id="rId17"/>
    <p:sldId id="444" r:id="rId18"/>
    <p:sldId id="446" r:id="rId19"/>
    <p:sldId id="447" r:id="rId20"/>
    <p:sldId id="448" r:id="rId21"/>
    <p:sldId id="449" r:id="rId22"/>
    <p:sldId id="450" r:id="rId23"/>
    <p:sldId id="451" r:id="rId24"/>
    <p:sldId id="452" r:id="rId25"/>
    <p:sldId id="453" r:id="rId26"/>
    <p:sldId id="418" r:id="rId27"/>
    <p:sldId id="465" r:id="rId28"/>
    <p:sldId id="455" r:id="rId29"/>
    <p:sldId id="456" r:id="rId30"/>
    <p:sldId id="467" r:id="rId31"/>
    <p:sldId id="463" r:id="rId32"/>
    <p:sldId id="454" r:id="rId33"/>
    <p:sldId id="457" r:id="rId34"/>
    <p:sldId id="458" r:id="rId35"/>
    <p:sldId id="459" r:id="rId36"/>
    <p:sldId id="460" r:id="rId37"/>
    <p:sldId id="427" r:id="rId38"/>
    <p:sldId id="461" r:id="rId39"/>
    <p:sldId id="276" r:id="rId40"/>
    <p:sldId id="464" r:id="rId41"/>
    <p:sldId id="419" r:id="rId42"/>
    <p:sldId id="421" r:id="rId4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FF"/>
    <a:srgbClr val="09D2E7"/>
    <a:srgbClr val="0000CC"/>
    <a:srgbClr val="0099FF"/>
    <a:srgbClr val="6699FF"/>
    <a:srgbClr val="00FF00"/>
    <a:srgbClr val="4F64A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19" autoAdjust="0"/>
    <p:restoredTop sz="94660" autoAdjust="0"/>
  </p:normalViewPr>
  <p:slideViewPr>
    <p:cSldViewPr>
      <p:cViewPr varScale="1">
        <p:scale>
          <a:sx n="89" d="100"/>
          <a:sy n="89" d="100"/>
        </p:scale>
        <p:origin x="-78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66" d="100"/>
          <a:sy n="66" d="100"/>
        </p:scale>
        <p:origin x="-277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charts/_rels/chart1.xml.rels><?xml version="1.0" encoding="UTF-8" standalone="yes"?>
<Relationships xmlns="http://schemas.openxmlformats.org/package/2006/relationships"><Relationship Id="rId1" Type="http://schemas.openxmlformats.org/officeDocument/2006/relationships/oleObject" Target="file:///D:\_&#21103;&#22788;&#24037;&#20316;\1&#31185;&#30740;&#24037;&#20316;&#37096;&#32626;\&#22269;&#23478;&#33258;&#28982;&#31185;&#23398;&#22522;&#37329;&#39044;&#31639;&#32534;&#21046;&#35843;&#25972;&#22521;&#35757;\&#21326;&#21271;&#30005;&#21147;&#22823;&#23398;&#22269;&#23478;&#33258;&#28982;&#31185;&#23398;&#22522;&#37329;&#32463;&#36153;&#29366;&#20917;.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_&#21103;&#22788;&#24037;&#20316;\1&#31185;&#30740;&#24037;&#20316;&#37096;&#32626;\&#22269;&#23478;&#33258;&#28982;&#31185;&#23398;&#22522;&#37329;&#39044;&#31639;&#32534;&#21046;&#35843;&#25972;&#22521;&#35757;\&#21326;&#21271;&#30005;&#21147;&#22823;&#23398;&#22269;&#23478;&#33258;&#28982;&#31185;&#23398;&#22522;&#37329;&#32463;&#36153;&#29366;&#209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Sheet1!$B$8</c:f>
              <c:strCache>
                <c:ptCount val="1"/>
                <c:pt idx="0">
                  <c:v>存量自然基金</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Sheet1!$A$9:$A$11</c:f>
              <c:strCache>
                <c:ptCount val="3"/>
                <c:pt idx="0">
                  <c:v>2015年</c:v>
                </c:pt>
                <c:pt idx="1">
                  <c:v>2016年</c:v>
                </c:pt>
                <c:pt idx="2">
                  <c:v>2017年</c:v>
                </c:pt>
              </c:strCache>
            </c:strRef>
          </c:cat>
          <c:val>
            <c:numRef>
              <c:f>Sheet1!$B$9:$B$11</c:f>
              <c:numCache>
                <c:formatCode>General</c:formatCode>
                <c:ptCount val="3"/>
                <c:pt idx="0">
                  <c:v>7800</c:v>
                </c:pt>
                <c:pt idx="1">
                  <c:v>8000</c:v>
                </c:pt>
                <c:pt idx="2">
                  <c:v>8688</c:v>
                </c:pt>
              </c:numCache>
            </c:numRef>
          </c:val>
        </c:ser>
        <c:dLbls>
          <c:showLegendKey val="0"/>
          <c:showVal val="1"/>
          <c:showCatName val="0"/>
          <c:showSerName val="0"/>
          <c:showPercent val="0"/>
          <c:showBubbleSize val="0"/>
        </c:dLbls>
        <c:gapWidth val="150"/>
        <c:overlap val="-25"/>
        <c:axId val="95900032"/>
        <c:axId val="105452672"/>
      </c:barChart>
      <c:catAx>
        <c:axId val="95900032"/>
        <c:scaling>
          <c:orientation val="minMax"/>
        </c:scaling>
        <c:delete val="0"/>
        <c:axPos val="l"/>
        <c:numFmt formatCode="General" sourceLinked="0"/>
        <c:majorTickMark val="none"/>
        <c:minorTickMark val="none"/>
        <c:tickLblPos val="nextTo"/>
        <c:crossAx val="105452672"/>
        <c:crosses val="autoZero"/>
        <c:auto val="1"/>
        <c:lblAlgn val="ctr"/>
        <c:lblOffset val="100"/>
        <c:noMultiLvlLbl val="0"/>
      </c:catAx>
      <c:valAx>
        <c:axId val="105452672"/>
        <c:scaling>
          <c:orientation val="minMax"/>
        </c:scaling>
        <c:delete val="1"/>
        <c:axPos val="b"/>
        <c:numFmt formatCode="General" sourceLinked="1"/>
        <c:majorTickMark val="none"/>
        <c:minorTickMark val="none"/>
        <c:tickLblPos val="nextTo"/>
        <c:crossAx val="95900032"/>
        <c:crosses val="autoZero"/>
        <c:crossBetween val="between"/>
      </c:valAx>
    </c:plotArea>
    <c:plotVisOnly val="1"/>
    <c:dispBlanksAs val="gap"/>
    <c:showDLblsOverMax val="0"/>
  </c:chart>
  <c:txPr>
    <a:bodyPr/>
    <a:lstStyle/>
    <a:p>
      <a:pPr>
        <a:defRPr sz="2800">
          <a:latin typeface="微软雅黑" panose="020B0503020204020204" pitchFamily="34" charset="-122"/>
          <a:ea typeface="微软雅黑" panose="020B0503020204020204" pitchFamily="34" charset="-122"/>
        </a:defRPr>
      </a:pPr>
      <a:endParaRPr lang="zh-CN"/>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Sheet1!$B$2</c:f>
              <c:strCache>
                <c:ptCount val="1"/>
                <c:pt idx="0">
                  <c:v>国家自然基金</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Sheet1!$A$3:$A$5</c:f>
              <c:strCache>
                <c:ptCount val="3"/>
                <c:pt idx="0">
                  <c:v>2015年</c:v>
                </c:pt>
                <c:pt idx="1">
                  <c:v>2016年</c:v>
                </c:pt>
                <c:pt idx="2">
                  <c:v>2017年</c:v>
                </c:pt>
              </c:strCache>
            </c:strRef>
          </c:cat>
          <c:val>
            <c:numRef>
              <c:f>Sheet1!$B$3:$B$5</c:f>
              <c:numCache>
                <c:formatCode>0.00_ </c:formatCode>
                <c:ptCount val="3"/>
                <c:pt idx="0">
                  <c:v>4268.07</c:v>
                </c:pt>
                <c:pt idx="1">
                  <c:v>3679.32</c:v>
                </c:pt>
                <c:pt idx="2">
                  <c:v>4205.84</c:v>
                </c:pt>
              </c:numCache>
            </c:numRef>
          </c:val>
        </c:ser>
        <c:ser>
          <c:idx val="1"/>
          <c:order val="1"/>
          <c:tx>
            <c:strRef>
              <c:f>Sheet1!$C$2</c:f>
              <c:strCache>
                <c:ptCount val="1"/>
                <c:pt idx="0">
                  <c:v>学校科研经费</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Sheet1!$A$3:$A$5</c:f>
              <c:strCache>
                <c:ptCount val="3"/>
                <c:pt idx="0">
                  <c:v>2015年</c:v>
                </c:pt>
                <c:pt idx="1">
                  <c:v>2016年</c:v>
                </c:pt>
                <c:pt idx="2">
                  <c:v>2017年</c:v>
                </c:pt>
              </c:strCache>
            </c:strRef>
          </c:cat>
          <c:val>
            <c:numRef>
              <c:f>Sheet1!$C$3:$C$5</c:f>
              <c:numCache>
                <c:formatCode>0.00_ </c:formatCode>
                <c:ptCount val="3"/>
                <c:pt idx="0">
                  <c:v>23107.919999999991</c:v>
                </c:pt>
                <c:pt idx="1">
                  <c:v>30398.62</c:v>
                </c:pt>
                <c:pt idx="2">
                  <c:v>36179.75</c:v>
                </c:pt>
              </c:numCache>
            </c:numRef>
          </c:val>
        </c:ser>
        <c:dLbls>
          <c:showLegendKey val="0"/>
          <c:showVal val="1"/>
          <c:showCatName val="0"/>
          <c:showSerName val="0"/>
          <c:showPercent val="0"/>
          <c:showBubbleSize val="0"/>
        </c:dLbls>
        <c:gapWidth val="150"/>
        <c:overlap val="-25"/>
        <c:axId val="105504768"/>
        <c:axId val="105506304"/>
      </c:barChart>
      <c:catAx>
        <c:axId val="105504768"/>
        <c:scaling>
          <c:orientation val="minMax"/>
        </c:scaling>
        <c:delete val="0"/>
        <c:axPos val="b"/>
        <c:numFmt formatCode="General" sourceLinked="0"/>
        <c:majorTickMark val="none"/>
        <c:minorTickMark val="none"/>
        <c:tickLblPos val="nextTo"/>
        <c:crossAx val="105506304"/>
        <c:crosses val="autoZero"/>
        <c:auto val="1"/>
        <c:lblAlgn val="ctr"/>
        <c:lblOffset val="100"/>
        <c:noMultiLvlLbl val="0"/>
      </c:catAx>
      <c:valAx>
        <c:axId val="105506304"/>
        <c:scaling>
          <c:orientation val="minMax"/>
        </c:scaling>
        <c:delete val="1"/>
        <c:axPos val="l"/>
        <c:numFmt formatCode="0.00_ " sourceLinked="1"/>
        <c:majorTickMark val="none"/>
        <c:minorTickMark val="none"/>
        <c:tickLblPos val="nextTo"/>
        <c:crossAx val="105504768"/>
        <c:crosses val="autoZero"/>
        <c:crossBetween val="between"/>
      </c:valAx>
    </c:plotArea>
    <c:legend>
      <c:legendPos val="t"/>
      <c:layout/>
      <c:overlay val="0"/>
    </c:legend>
    <c:plotVisOnly val="1"/>
    <c:dispBlanksAs val="gap"/>
    <c:showDLblsOverMax val="0"/>
  </c:chart>
  <c:txPr>
    <a:bodyPr/>
    <a:lstStyle/>
    <a:p>
      <a:pPr>
        <a:defRPr sz="1800">
          <a:latin typeface="微软雅黑" panose="020B0503020204020204" pitchFamily="34" charset="-122"/>
          <a:ea typeface="微软雅黑" panose="020B0503020204020204" pitchFamily="34" charset="-122"/>
        </a:defRPr>
      </a:pPr>
      <a:endParaRPr lang="zh-CN"/>
    </a:p>
  </c:txPr>
  <c:externalData r:id="rId1">
    <c:autoUpdate val="0"/>
  </c:externalData>
</c:chartSpace>
</file>

<file path=ppt/diagrams/_rels/data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662C53-D1DA-4871-8CE1-DF05E2B93C3C}" type="doc">
      <dgm:prSet loTypeId="urn:microsoft.com/office/officeart/2005/8/layout/matrix1" loCatId="matrix" qsTypeId="urn:microsoft.com/office/officeart/2005/8/quickstyle/simple5" qsCatId="simple" csTypeId="urn:microsoft.com/office/officeart/2005/8/colors/accent1_2" csCatId="accent1" phldr="1"/>
      <dgm:spPr/>
    </dgm:pt>
    <dgm:pt modelId="{7C84F3B6-C9B7-4DA9-8966-656478A00FB5}">
      <dgm:prSet phldrT="[文本]" custT="1"/>
      <dgm:spPr/>
      <dgm:t>
        <a:bodyPr/>
        <a:lstStyle/>
        <a:p>
          <a:r>
            <a:rPr lang="zh-CN" altLang="en-US" sz="5400" dirty="0" smtClean="0">
              <a:latin typeface="微软雅黑" panose="020B0503020204020204" pitchFamily="34" charset="-122"/>
              <a:ea typeface="微软雅黑" panose="020B0503020204020204" pitchFamily="34" charset="-122"/>
            </a:rPr>
            <a:t>预算</a:t>
          </a:r>
          <a:endParaRPr lang="zh-CN" altLang="en-US" sz="5400" dirty="0">
            <a:latin typeface="微软雅黑" panose="020B0503020204020204" pitchFamily="34" charset="-122"/>
            <a:ea typeface="微软雅黑" panose="020B0503020204020204" pitchFamily="34" charset="-122"/>
          </a:endParaRPr>
        </a:p>
      </dgm:t>
    </dgm:pt>
    <dgm:pt modelId="{295CA42C-BC23-4BD4-AA25-861ED4AC6464}" type="parTrans" cxnId="{0E02DA3B-F3FA-4AF4-B27F-9DFCBB093C2C}">
      <dgm:prSet/>
      <dgm:spPr/>
      <dgm:t>
        <a:bodyPr/>
        <a:lstStyle/>
        <a:p>
          <a:endParaRPr lang="zh-CN" altLang="en-US" sz="2400">
            <a:latin typeface="微软雅黑" panose="020B0503020204020204" pitchFamily="34" charset="-122"/>
            <a:ea typeface="微软雅黑" panose="020B0503020204020204" pitchFamily="34" charset="-122"/>
          </a:endParaRPr>
        </a:p>
      </dgm:t>
    </dgm:pt>
    <dgm:pt modelId="{757EF4B3-583E-425D-924C-ED1BA6F06996}" type="sibTrans" cxnId="{0E02DA3B-F3FA-4AF4-B27F-9DFCBB093C2C}">
      <dgm:prSet/>
      <dgm:spPr/>
      <dgm:t>
        <a:bodyPr/>
        <a:lstStyle/>
        <a:p>
          <a:endParaRPr lang="zh-CN" altLang="en-US" sz="2400">
            <a:latin typeface="微软雅黑" panose="020B0503020204020204" pitchFamily="34" charset="-122"/>
            <a:ea typeface="微软雅黑" panose="020B0503020204020204" pitchFamily="34" charset="-122"/>
          </a:endParaRPr>
        </a:p>
      </dgm:t>
    </dgm:pt>
    <dgm:pt modelId="{2EBC6BF4-4CFD-47D1-BF7A-B3714A79AF49}">
      <dgm:prSet custT="1"/>
      <dgm:spPr/>
      <dgm:t>
        <a:bodyPr/>
        <a:lstStyle/>
        <a:p>
          <a:r>
            <a:rPr lang="zh-CN" altLang="en-US" sz="6000" dirty="0" smtClean="0">
              <a:latin typeface="微软雅黑" panose="020B0503020204020204" pitchFamily="34" charset="-122"/>
              <a:ea typeface="微软雅黑" panose="020B0503020204020204" pitchFamily="34" charset="-122"/>
            </a:rPr>
            <a:t>编制</a:t>
          </a:r>
          <a:endParaRPr lang="zh-CN" altLang="en-US" sz="6000" dirty="0">
            <a:latin typeface="微软雅黑" panose="020B0503020204020204" pitchFamily="34" charset="-122"/>
            <a:ea typeface="微软雅黑" panose="020B0503020204020204" pitchFamily="34" charset="-122"/>
          </a:endParaRPr>
        </a:p>
      </dgm:t>
    </dgm:pt>
    <dgm:pt modelId="{B92733B5-07EB-4B22-B66F-20F257345977}" type="parTrans" cxnId="{0B53B23B-649D-4CF7-AFB6-FED8941A35A0}">
      <dgm:prSet/>
      <dgm:spPr/>
      <dgm:t>
        <a:bodyPr/>
        <a:lstStyle/>
        <a:p>
          <a:endParaRPr lang="zh-CN" altLang="en-US" sz="2400">
            <a:latin typeface="微软雅黑" panose="020B0503020204020204" pitchFamily="34" charset="-122"/>
            <a:ea typeface="微软雅黑" panose="020B0503020204020204" pitchFamily="34" charset="-122"/>
          </a:endParaRPr>
        </a:p>
      </dgm:t>
    </dgm:pt>
    <dgm:pt modelId="{21CBD72F-B5CD-43B0-BA65-08F32E9C0317}" type="sibTrans" cxnId="{0B53B23B-649D-4CF7-AFB6-FED8941A35A0}">
      <dgm:prSet/>
      <dgm:spPr/>
      <dgm:t>
        <a:bodyPr/>
        <a:lstStyle/>
        <a:p>
          <a:endParaRPr lang="zh-CN" altLang="en-US" sz="2400">
            <a:latin typeface="微软雅黑" panose="020B0503020204020204" pitchFamily="34" charset="-122"/>
            <a:ea typeface="微软雅黑" panose="020B0503020204020204" pitchFamily="34" charset="-122"/>
          </a:endParaRPr>
        </a:p>
      </dgm:t>
    </dgm:pt>
    <dgm:pt modelId="{F3D92460-3034-48D5-AB2C-41FB7C0A8F10}">
      <dgm:prSet custT="1"/>
      <dgm:spPr/>
      <dgm:t>
        <a:bodyPr/>
        <a:lstStyle/>
        <a:p>
          <a:r>
            <a:rPr lang="zh-CN" altLang="en-US" sz="6000" dirty="0" smtClean="0">
              <a:latin typeface="微软雅黑" panose="020B0503020204020204" pitchFamily="34" charset="-122"/>
              <a:ea typeface="微软雅黑" panose="020B0503020204020204" pitchFamily="34" charset="-122"/>
            </a:rPr>
            <a:t>批复</a:t>
          </a:r>
          <a:endParaRPr lang="zh-CN" altLang="en-US" sz="6000" dirty="0">
            <a:latin typeface="微软雅黑" panose="020B0503020204020204" pitchFamily="34" charset="-122"/>
            <a:ea typeface="微软雅黑" panose="020B0503020204020204" pitchFamily="34" charset="-122"/>
          </a:endParaRPr>
        </a:p>
      </dgm:t>
    </dgm:pt>
    <dgm:pt modelId="{471AA2E6-E821-4AC9-804D-66DDF2A150B2}" type="parTrans" cxnId="{2C6CE693-2A93-4AA8-8551-43F7F9B2BFAC}">
      <dgm:prSet/>
      <dgm:spPr/>
      <dgm:t>
        <a:bodyPr/>
        <a:lstStyle/>
        <a:p>
          <a:endParaRPr lang="zh-CN" altLang="en-US" sz="2400">
            <a:latin typeface="微软雅黑" panose="020B0503020204020204" pitchFamily="34" charset="-122"/>
            <a:ea typeface="微软雅黑" panose="020B0503020204020204" pitchFamily="34" charset="-122"/>
          </a:endParaRPr>
        </a:p>
      </dgm:t>
    </dgm:pt>
    <dgm:pt modelId="{0124777E-2F7B-4FA2-9482-E95F707FF469}" type="sibTrans" cxnId="{2C6CE693-2A93-4AA8-8551-43F7F9B2BFAC}">
      <dgm:prSet/>
      <dgm:spPr/>
      <dgm:t>
        <a:bodyPr/>
        <a:lstStyle/>
        <a:p>
          <a:endParaRPr lang="zh-CN" altLang="en-US" sz="2400">
            <a:latin typeface="微软雅黑" panose="020B0503020204020204" pitchFamily="34" charset="-122"/>
            <a:ea typeface="微软雅黑" panose="020B0503020204020204" pitchFamily="34" charset="-122"/>
          </a:endParaRPr>
        </a:p>
      </dgm:t>
    </dgm:pt>
    <dgm:pt modelId="{47248D04-BC55-4420-98A3-1ED1EBEB4BF1}">
      <dgm:prSet custT="1"/>
      <dgm:spPr/>
      <dgm:t>
        <a:bodyPr/>
        <a:lstStyle/>
        <a:p>
          <a:r>
            <a:rPr lang="zh-CN" altLang="en-US" sz="6000" b="0" cap="none" spc="0" dirty="0" smtClean="0">
              <a:ln w="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评价</a:t>
          </a:r>
          <a:endParaRPr lang="zh-CN" altLang="en-US" sz="6000" b="0" cap="none" spc="0" dirty="0">
            <a:ln w="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dgm:t>
    </dgm:pt>
    <dgm:pt modelId="{56CEDD19-D0CA-4B3F-8E5D-016DE38F56DC}" type="parTrans" cxnId="{EE1F693A-628C-4C48-AAE0-FDA981A2C3C0}">
      <dgm:prSet/>
      <dgm:spPr/>
      <dgm:t>
        <a:bodyPr/>
        <a:lstStyle/>
        <a:p>
          <a:endParaRPr lang="zh-CN" altLang="en-US" sz="2400">
            <a:latin typeface="微软雅黑" panose="020B0503020204020204" pitchFamily="34" charset="-122"/>
            <a:ea typeface="微软雅黑" panose="020B0503020204020204" pitchFamily="34" charset="-122"/>
          </a:endParaRPr>
        </a:p>
      </dgm:t>
    </dgm:pt>
    <dgm:pt modelId="{57C8B563-CFAD-46B2-9660-BD3C8412F1B4}" type="sibTrans" cxnId="{EE1F693A-628C-4C48-AAE0-FDA981A2C3C0}">
      <dgm:prSet/>
      <dgm:spPr/>
      <dgm:t>
        <a:bodyPr/>
        <a:lstStyle/>
        <a:p>
          <a:endParaRPr lang="zh-CN" altLang="en-US" sz="2400">
            <a:latin typeface="微软雅黑" panose="020B0503020204020204" pitchFamily="34" charset="-122"/>
            <a:ea typeface="微软雅黑" panose="020B0503020204020204" pitchFamily="34" charset="-122"/>
          </a:endParaRPr>
        </a:p>
      </dgm:t>
    </dgm:pt>
    <dgm:pt modelId="{5DB7DA17-8D3A-4A1E-854E-6F52F093DB93}">
      <dgm:prSet custT="1"/>
      <dgm:spPr/>
      <dgm:t>
        <a:bodyPr/>
        <a:lstStyle/>
        <a:p>
          <a:r>
            <a:rPr lang="zh-CN" altLang="en-US" sz="6000" smtClean="0">
              <a:latin typeface="微软雅黑" panose="020B0503020204020204" pitchFamily="34" charset="-122"/>
              <a:ea typeface="微软雅黑" panose="020B0503020204020204" pitchFamily="34" charset="-122"/>
            </a:rPr>
            <a:t>执行</a:t>
          </a:r>
          <a:endParaRPr lang="zh-CN" altLang="en-US" sz="6000" dirty="0">
            <a:latin typeface="微软雅黑" panose="020B0503020204020204" pitchFamily="34" charset="-122"/>
            <a:ea typeface="微软雅黑" panose="020B0503020204020204" pitchFamily="34" charset="-122"/>
          </a:endParaRPr>
        </a:p>
      </dgm:t>
    </dgm:pt>
    <dgm:pt modelId="{09D01A55-9E24-4AC4-80CC-326F833E5287}" type="parTrans" cxnId="{B923837A-2E67-4B87-8036-6DC891A847C4}">
      <dgm:prSet/>
      <dgm:spPr/>
      <dgm:t>
        <a:bodyPr/>
        <a:lstStyle/>
        <a:p>
          <a:endParaRPr lang="zh-CN" altLang="en-US" sz="2400">
            <a:latin typeface="微软雅黑" panose="020B0503020204020204" pitchFamily="34" charset="-122"/>
            <a:ea typeface="微软雅黑" panose="020B0503020204020204" pitchFamily="34" charset="-122"/>
          </a:endParaRPr>
        </a:p>
      </dgm:t>
    </dgm:pt>
    <dgm:pt modelId="{27EAD715-35F6-43BF-9D92-7F478D375DF4}" type="sibTrans" cxnId="{B923837A-2E67-4B87-8036-6DC891A847C4}">
      <dgm:prSet/>
      <dgm:spPr/>
      <dgm:t>
        <a:bodyPr/>
        <a:lstStyle/>
        <a:p>
          <a:endParaRPr lang="zh-CN" altLang="en-US" sz="2400">
            <a:latin typeface="微软雅黑" panose="020B0503020204020204" pitchFamily="34" charset="-122"/>
            <a:ea typeface="微软雅黑" panose="020B0503020204020204" pitchFamily="34" charset="-122"/>
          </a:endParaRPr>
        </a:p>
      </dgm:t>
    </dgm:pt>
    <dgm:pt modelId="{E799BC12-4DAA-4FAF-8C07-CA32D7C6BB80}" type="pres">
      <dgm:prSet presAssocID="{32662C53-D1DA-4871-8CE1-DF05E2B93C3C}" presName="diagram" presStyleCnt="0">
        <dgm:presLayoutVars>
          <dgm:chMax val="1"/>
          <dgm:dir/>
          <dgm:animLvl val="ctr"/>
          <dgm:resizeHandles val="exact"/>
        </dgm:presLayoutVars>
      </dgm:prSet>
      <dgm:spPr/>
    </dgm:pt>
    <dgm:pt modelId="{71BBDFB2-9743-4785-BC38-FC4DC281B0A7}" type="pres">
      <dgm:prSet presAssocID="{32662C53-D1DA-4871-8CE1-DF05E2B93C3C}" presName="matrix" presStyleCnt="0"/>
      <dgm:spPr/>
    </dgm:pt>
    <dgm:pt modelId="{C5C36551-89CF-4275-A9B4-B5150BD473F3}" type="pres">
      <dgm:prSet presAssocID="{32662C53-D1DA-4871-8CE1-DF05E2B93C3C}" presName="tile1" presStyleLbl="node1" presStyleIdx="0" presStyleCnt="4"/>
      <dgm:spPr/>
      <dgm:t>
        <a:bodyPr/>
        <a:lstStyle/>
        <a:p>
          <a:endParaRPr lang="zh-CN" altLang="en-US"/>
        </a:p>
      </dgm:t>
    </dgm:pt>
    <dgm:pt modelId="{97D46268-1952-4991-AD4C-8C4089BB393D}" type="pres">
      <dgm:prSet presAssocID="{32662C53-D1DA-4871-8CE1-DF05E2B93C3C}" presName="tile1text" presStyleLbl="node1" presStyleIdx="0" presStyleCnt="4">
        <dgm:presLayoutVars>
          <dgm:chMax val="0"/>
          <dgm:chPref val="0"/>
          <dgm:bulletEnabled val="1"/>
        </dgm:presLayoutVars>
      </dgm:prSet>
      <dgm:spPr/>
      <dgm:t>
        <a:bodyPr/>
        <a:lstStyle/>
        <a:p>
          <a:endParaRPr lang="zh-CN" altLang="en-US"/>
        </a:p>
      </dgm:t>
    </dgm:pt>
    <dgm:pt modelId="{0F67020E-5574-42DB-BA31-2797046B1ADB}" type="pres">
      <dgm:prSet presAssocID="{32662C53-D1DA-4871-8CE1-DF05E2B93C3C}" presName="tile2" presStyleLbl="node1" presStyleIdx="1" presStyleCnt="4"/>
      <dgm:spPr/>
      <dgm:t>
        <a:bodyPr/>
        <a:lstStyle/>
        <a:p>
          <a:endParaRPr lang="zh-CN" altLang="en-US"/>
        </a:p>
      </dgm:t>
    </dgm:pt>
    <dgm:pt modelId="{7B3A9A59-6CAA-426F-A8BB-0DE21A884ABD}" type="pres">
      <dgm:prSet presAssocID="{32662C53-D1DA-4871-8CE1-DF05E2B93C3C}" presName="tile2text" presStyleLbl="node1" presStyleIdx="1" presStyleCnt="4">
        <dgm:presLayoutVars>
          <dgm:chMax val="0"/>
          <dgm:chPref val="0"/>
          <dgm:bulletEnabled val="1"/>
        </dgm:presLayoutVars>
      </dgm:prSet>
      <dgm:spPr/>
      <dgm:t>
        <a:bodyPr/>
        <a:lstStyle/>
        <a:p>
          <a:endParaRPr lang="zh-CN" altLang="en-US"/>
        </a:p>
      </dgm:t>
    </dgm:pt>
    <dgm:pt modelId="{BBF76224-BE5A-4876-BE14-D58F52F7338C}" type="pres">
      <dgm:prSet presAssocID="{32662C53-D1DA-4871-8CE1-DF05E2B93C3C}" presName="tile3" presStyleLbl="node1" presStyleIdx="2" presStyleCnt="4"/>
      <dgm:spPr/>
      <dgm:t>
        <a:bodyPr/>
        <a:lstStyle/>
        <a:p>
          <a:endParaRPr lang="zh-CN" altLang="en-US"/>
        </a:p>
      </dgm:t>
    </dgm:pt>
    <dgm:pt modelId="{001A1F1F-D142-4E50-8273-0AF91CC9173E}" type="pres">
      <dgm:prSet presAssocID="{32662C53-D1DA-4871-8CE1-DF05E2B93C3C}" presName="tile3text" presStyleLbl="node1" presStyleIdx="2" presStyleCnt="4">
        <dgm:presLayoutVars>
          <dgm:chMax val="0"/>
          <dgm:chPref val="0"/>
          <dgm:bulletEnabled val="1"/>
        </dgm:presLayoutVars>
      </dgm:prSet>
      <dgm:spPr/>
      <dgm:t>
        <a:bodyPr/>
        <a:lstStyle/>
        <a:p>
          <a:endParaRPr lang="zh-CN" altLang="en-US"/>
        </a:p>
      </dgm:t>
    </dgm:pt>
    <dgm:pt modelId="{F4305D4F-7507-4B23-8148-6694F3E06325}" type="pres">
      <dgm:prSet presAssocID="{32662C53-D1DA-4871-8CE1-DF05E2B93C3C}" presName="tile4" presStyleLbl="node1" presStyleIdx="3" presStyleCnt="4"/>
      <dgm:spPr/>
      <dgm:t>
        <a:bodyPr/>
        <a:lstStyle/>
        <a:p>
          <a:endParaRPr lang="zh-CN" altLang="en-US"/>
        </a:p>
      </dgm:t>
    </dgm:pt>
    <dgm:pt modelId="{78F90DDC-42FC-431A-A185-CB963108E68D}" type="pres">
      <dgm:prSet presAssocID="{32662C53-D1DA-4871-8CE1-DF05E2B93C3C}" presName="tile4text" presStyleLbl="node1" presStyleIdx="3" presStyleCnt="4">
        <dgm:presLayoutVars>
          <dgm:chMax val="0"/>
          <dgm:chPref val="0"/>
          <dgm:bulletEnabled val="1"/>
        </dgm:presLayoutVars>
      </dgm:prSet>
      <dgm:spPr/>
      <dgm:t>
        <a:bodyPr/>
        <a:lstStyle/>
        <a:p>
          <a:endParaRPr lang="zh-CN" altLang="en-US"/>
        </a:p>
      </dgm:t>
    </dgm:pt>
    <dgm:pt modelId="{B6BE38BF-30B1-46AB-A303-932E1DF589BD}" type="pres">
      <dgm:prSet presAssocID="{32662C53-D1DA-4871-8CE1-DF05E2B93C3C}" presName="centerTile" presStyleLbl="fgShp" presStyleIdx="0" presStyleCnt="1">
        <dgm:presLayoutVars>
          <dgm:chMax val="0"/>
          <dgm:chPref val="0"/>
        </dgm:presLayoutVars>
      </dgm:prSet>
      <dgm:spPr/>
      <dgm:t>
        <a:bodyPr/>
        <a:lstStyle/>
        <a:p>
          <a:endParaRPr lang="zh-CN" altLang="en-US"/>
        </a:p>
      </dgm:t>
    </dgm:pt>
  </dgm:ptLst>
  <dgm:cxnLst>
    <dgm:cxn modelId="{23DF1F34-89CB-4F8B-AC26-6B73C0A873E9}" type="presOf" srcId="{2EBC6BF4-4CFD-47D1-BF7A-B3714A79AF49}" destId="{97D46268-1952-4991-AD4C-8C4089BB393D}" srcOrd="1" destOrd="0" presId="urn:microsoft.com/office/officeart/2005/8/layout/matrix1"/>
    <dgm:cxn modelId="{B63CC08D-7FA2-4906-B331-A931DD8923E8}" type="presOf" srcId="{F3D92460-3034-48D5-AB2C-41FB7C0A8F10}" destId="{0F67020E-5574-42DB-BA31-2797046B1ADB}" srcOrd="0" destOrd="0" presId="urn:microsoft.com/office/officeart/2005/8/layout/matrix1"/>
    <dgm:cxn modelId="{EE1F693A-628C-4C48-AAE0-FDA981A2C3C0}" srcId="{7C84F3B6-C9B7-4DA9-8966-656478A00FB5}" destId="{47248D04-BC55-4420-98A3-1ED1EBEB4BF1}" srcOrd="2" destOrd="0" parTransId="{56CEDD19-D0CA-4B3F-8E5D-016DE38F56DC}" sibTransId="{57C8B563-CFAD-46B2-9660-BD3C8412F1B4}"/>
    <dgm:cxn modelId="{3D92A6C4-B812-4AB7-805B-6F2415176E95}" type="presOf" srcId="{5DB7DA17-8D3A-4A1E-854E-6F52F093DB93}" destId="{F4305D4F-7507-4B23-8148-6694F3E06325}" srcOrd="0" destOrd="0" presId="urn:microsoft.com/office/officeart/2005/8/layout/matrix1"/>
    <dgm:cxn modelId="{1D101601-CB9B-446D-9776-BDDB3F08A5A7}" type="presOf" srcId="{5DB7DA17-8D3A-4A1E-854E-6F52F093DB93}" destId="{78F90DDC-42FC-431A-A185-CB963108E68D}" srcOrd="1" destOrd="0" presId="urn:microsoft.com/office/officeart/2005/8/layout/matrix1"/>
    <dgm:cxn modelId="{6840281E-4F78-42F5-BD5E-604E542B6B09}" type="presOf" srcId="{2EBC6BF4-4CFD-47D1-BF7A-B3714A79AF49}" destId="{C5C36551-89CF-4275-A9B4-B5150BD473F3}" srcOrd="0" destOrd="0" presId="urn:microsoft.com/office/officeart/2005/8/layout/matrix1"/>
    <dgm:cxn modelId="{B923837A-2E67-4B87-8036-6DC891A847C4}" srcId="{7C84F3B6-C9B7-4DA9-8966-656478A00FB5}" destId="{5DB7DA17-8D3A-4A1E-854E-6F52F093DB93}" srcOrd="3" destOrd="0" parTransId="{09D01A55-9E24-4AC4-80CC-326F833E5287}" sibTransId="{27EAD715-35F6-43BF-9D92-7F478D375DF4}"/>
    <dgm:cxn modelId="{2C6CE693-2A93-4AA8-8551-43F7F9B2BFAC}" srcId="{7C84F3B6-C9B7-4DA9-8966-656478A00FB5}" destId="{F3D92460-3034-48D5-AB2C-41FB7C0A8F10}" srcOrd="1" destOrd="0" parTransId="{471AA2E6-E821-4AC9-804D-66DDF2A150B2}" sibTransId="{0124777E-2F7B-4FA2-9482-E95F707FF469}"/>
    <dgm:cxn modelId="{7116BA34-867A-46A7-B62D-4F5882029B2C}" type="presOf" srcId="{47248D04-BC55-4420-98A3-1ED1EBEB4BF1}" destId="{BBF76224-BE5A-4876-BE14-D58F52F7338C}" srcOrd="0" destOrd="0" presId="urn:microsoft.com/office/officeart/2005/8/layout/matrix1"/>
    <dgm:cxn modelId="{97225E7C-9FD7-4B05-B7E0-490FE80AF0DA}" type="presOf" srcId="{32662C53-D1DA-4871-8CE1-DF05E2B93C3C}" destId="{E799BC12-4DAA-4FAF-8C07-CA32D7C6BB80}" srcOrd="0" destOrd="0" presId="urn:microsoft.com/office/officeart/2005/8/layout/matrix1"/>
    <dgm:cxn modelId="{38733426-42E1-4043-91B3-C90731C709BD}" type="presOf" srcId="{7C84F3B6-C9B7-4DA9-8966-656478A00FB5}" destId="{B6BE38BF-30B1-46AB-A303-932E1DF589BD}" srcOrd="0" destOrd="0" presId="urn:microsoft.com/office/officeart/2005/8/layout/matrix1"/>
    <dgm:cxn modelId="{0B53B23B-649D-4CF7-AFB6-FED8941A35A0}" srcId="{7C84F3B6-C9B7-4DA9-8966-656478A00FB5}" destId="{2EBC6BF4-4CFD-47D1-BF7A-B3714A79AF49}" srcOrd="0" destOrd="0" parTransId="{B92733B5-07EB-4B22-B66F-20F257345977}" sibTransId="{21CBD72F-B5CD-43B0-BA65-08F32E9C0317}"/>
    <dgm:cxn modelId="{2793E52C-86D1-4462-A19F-4B5C4F087F0D}" type="presOf" srcId="{47248D04-BC55-4420-98A3-1ED1EBEB4BF1}" destId="{001A1F1F-D142-4E50-8273-0AF91CC9173E}" srcOrd="1" destOrd="0" presId="urn:microsoft.com/office/officeart/2005/8/layout/matrix1"/>
    <dgm:cxn modelId="{0E02DA3B-F3FA-4AF4-B27F-9DFCBB093C2C}" srcId="{32662C53-D1DA-4871-8CE1-DF05E2B93C3C}" destId="{7C84F3B6-C9B7-4DA9-8966-656478A00FB5}" srcOrd="0" destOrd="0" parTransId="{295CA42C-BC23-4BD4-AA25-861ED4AC6464}" sibTransId="{757EF4B3-583E-425D-924C-ED1BA6F06996}"/>
    <dgm:cxn modelId="{86261309-0BFF-4192-98CF-7A6BCD0B06FD}" type="presOf" srcId="{F3D92460-3034-48D5-AB2C-41FB7C0A8F10}" destId="{7B3A9A59-6CAA-426F-A8BB-0DE21A884ABD}" srcOrd="1" destOrd="0" presId="urn:microsoft.com/office/officeart/2005/8/layout/matrix1"/>
    <dgm:cxn modelId="{84BA6F99-D6D3-4DFA-AD0E-E814BCA63234}" type="presParOf" srcId="{E799BC12-4DAA-4FAF-8C07-CA32D7C6BB80}" destId="{71BBDFB2-9743-4785-BC38-FC4DC281B0A7}" srcOrd="0" destOrd="0" presId="urn:microsoft.com/office/officeart/2005/8/layout/matrix1"/>
    <dgm:cxn modelId="{1513D670-109D-4F0C-AE61-2016F1687A2A}" type="presParOf" srcId="{71BBDFB2-9743-4785-BC38-FC4DC281B0A7}" destId="{C5C36551-89CF-4275-A9B4-B5150BD473F3}" srcOrd="0" destOrd="0" presId="urn:microsoft.com/office/officeart/2005/8/layout/matrix1"/>
    <dgm:cxn modelId="{321558C0-5F42-43EC-92B2-C33FE1E84A9F}" type="presParOf" srcId="{71BBDFB2-9743-4785-BC38-FC4DC281B0A7}" destId="{97D46268-1952-4991-AD4C-8C4089BB393D}" srcOrd="1" destOrd="0" presId="urn:microsoft.com/office/officeart/2005/8/layout/matrix1"/>
    <dgm:cxn modelId="{10F2DD2B-8E3F-4ADD-A085-5913906C5396}" type="presParOf" srcId="{71BBDFB2-9743-4785-BC38-FC4DC281B0A7}" destId="{0F67020E-5574-42DB-BA31-2797046B1ADB}" srcOrd="2" destOrd="0" presId="urn:microsoft.com/office/officeart/2005/8/layout/matrix1"/>
    <dgm:cxn modelId="{D71BB053-FE73-4567-8D41-F47B4AB3CD6B}" type="presParOf" srcId="{71BBDFB2-9743-4785-BC38-FC4DC281B0A7}" destId="{7B3A9A59-6CAA-426F-A8BB-0DE21A884ABD}" srcOrd="3" destOrd="0" presId="urn:microsoft.com/office/officeart/2005/8/layout/matrix1"/>
    <dgm:cxn modelId="{0EC9CBE7-3D05-4D5C-BF6F-A4A29F86CDEE}" type="presParOf" srcId="{71BBDFB2-9743-4785-BC38-FC4DC281B0A7}" destId="{BBF76224-BE5A-4876-BE14-D58F52F7338C}" srcOrd="4" destOrd="0" presId="urn:microsoft.com/office/officeart/2005/8/layout/matrix1"/>
    <dgm:cxn modelId="{2D99836B-3441-48B8-A6E2-579B04747F09}" type="presParOf" srcId="{71BBDFB2-9743-4785-BC38-FC4DC281B0A7}" destId="{001A1F1F-D142-4E50-8273-0AF91CC9173E}" srcOrd="5" destOrd="0" presId="urn:microsoft.com/office/officeart/2005/8/layout/matrix1"/>
    <dgm:cxn modelId="{A444B3C9-A9EF-42BB-B61C-A96776DBBBDC}" type="presParOf" srcId="{71BBDFB2-9743-4785-BC38-FC4DC281B0A7}" destId="{F4305D4F-7507-4B23-8148-6694F3E06325}" srcOrd="6" destOrd="0" presId="urn:microsoft.com/office/officeart/2005/8/layout/matrix1"/>
    <dgm:cxn modelId="{B34439DD-5B64-4DC3-B730-9B070A792D81}" type="presParOf" srcId="{71BBDFB2-9743-4785-BC38-FC4DC281B0A7}" destId="{78F90DDC-42FC-431A-A185-CB963108E68D}" srcOrd="7" destOrd="0" presId="urn:microsoft.com/office/officeart/2005/8/layout/matrix1"/>
    <dgm:cxn modelId="{FD0240E8-D67D-47F6-927D-2E94539ABD65}" type="presParOf" srcId="{E799BC12-4DAA-4FAF-8C07-CA32D7C6BB80}" destId="{B6BE38BF-30B1-46AB-A303-932E1DF589BD}"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74B3E3-6D4F-4789-86FD-B5C77749CDDA}"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zh-CN" altLang="en-US"/>
        </a:p>
      </dgm:t>
    </dgm:pt>
    <dgm:pt modelId="{C76F74B8-82E4-4DF1-BCE4-7924AF4E869A}">
      <dgm:prSet phldrT="[文本]" custT="1"/>
      <dgm:spPr/>
      <dgm:t>
        <a:bodyPr/>
        <a:lstStyle/>
        <a:p>
          <a:pPr lvl="0" algn="l" defTabSz="889000">
            <a:lnSpc>
              <a:spcPct val="90000"/>
            </a:lnSpc>
            <a:spcBef>
              <a:spcPct val="0"/>
            </a:spcBef>
            <a:spcAft>
              <a:spcPct val="35000"/>
            </a:spcAft>
          </a:pPr>
          <a:r>
            <a:rPr lang="zh-CN" altLang="en-US" sz="2000" b="1" dirty="0" smtClean="0">
              <a:latin typeface="微软雅黑" panose="020B0503020204020204" pitchFamily="34" charset="-122"/>
              <a:ea typeface="微软雅黑" panose="020B0503020204020204" pitchFamily="34" charset="-122"/>
            </a:rPr>
            <a:t>目标相关性</a:t>
          </a:r>
          <a:endParaRPr lang="zh-CN" altLang="en-US" sz="2000" b="1" dirty="0">
            <a:latin typeface="微软雅黑" panose="020B0503020204020204" pitchFamily="34" charset="-122"/>
            <a:ea typeface="微软雅黑" panose="020B0503020204020204" pitchFamily="34" charset="-122"/>
          </a:endParaRPr>
        </a:p>
      </dgm:t>
    </dgm:pt>
    <dgm:pt modelId="{4D252D33-24EF-4BC6-93FC-54569A18B0F5}" type="parTrans" cxnId="{A2677236-6BF6-4298-A782-2EDE9212B979}">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B1970CE7-86AF-403C-B828-E5845ED343E7}" type="sibTrans" cxnId="{A2677236-6BF6-4298-A782-2EDE9212B979}">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95EE993F-2157-423C-BE0A-8367A0D24B24}">
      <dgm:prSet phldrT="[文本]" custT="1"/>
      <dgm:spPr/>
      <dgm:t>
        <a:bodyPr/>
        <a:lstStyle/>
        <a:p>
          <a:pPr marL="171450" lvl="1" indent="0" algn="l" defTabSz="711200">
            <a:lnSpc>
              <a:spcPct val="90000"/>
            </a:lnSpc>
            <a:spcBef>
              <a:spcPct val="0"/>
            </a:spcBef>
            <a:spcAft>
              <a:spcPct val="15000"/>
            </a:spcAft>
            <a:buNone/>
          </a:pPr>
          <a:r>
            <a:rPr lang="zh-CN" altLang="en-US" sz="2400" dirty="0" smtClean="0">
              <a:latin typeface="微软雅黑" panose="020B0503020204020204" pitchFamily="34" charset="-122"/>
              <a:ea typeface="微软雅黑" panose="020B0503020204020204" pitchFamily="34" charset="-122"/>
            </a:rPr>
            <a:t>与研发任务密切相关，围绕项目目标、任务及技术路线等内容；</a:t>
          </a:r>
          <a:endParaRPr lang="zh-CN" altLang="en-US" sz="2400" dirty="0">
            <a:latin typeface="微软雅黑" panose="020B0503020204020204" pitchFamily="34" charset="-122"/>
            <a:ea typeface="微软雅黑" panose="020B0503020204020204" pitchFamily="34" charset="-122"/>
          </a:endParaRPr>
        </a:p>
      </dgm:t>
    </dgm:pt>
    <dgm:pt modelId="{C990307D-0459-4704-A409-C04653005CBB}" type="parTrans" cxnId="{961F9E1F-2D99-47D9-8ED7-CBC18665AAAD}">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EADABBB3-4718-4FFC-BF2D-64E445E68ABF}" type="sibTrans" cxnId="{961F9E1F-2D99-47D9-8ED7-CBC18665AAAD}">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A2DCE8F1-6CE7-484E-A3AB-5B7811ED9A51}">
      <dgm:prSet phldrT="[文本]" custT="1"/>
      <dgm:spPr/>
      <dgm:t>
        <a:bodyPr/>
        <a:lstStyle/>
        <a:p>
          <a:r>
            <a:rPr lang="zh-CN" altLang="en-US" sz="2000" b="1" kern="1200" dirty="0" smtClean="0">
              <a:latin typeface="微软雅黑" panose="020B0503020204020204" pitchFamily="34" charset="-122"/>
              <a:ea typeface="微软雅黑" panose="020B0503020204020204" pitchFamily="34" charset="-122"/>
            </a:rPr>
            <a:t>政策相符性</a:t>
          </a:r>
          <a:endParaRPr lang="zh-CN" altLang="en-US" sz="2000" b="1" kern="1200" dirty="0">
            <a:latin typeface="微软雅黑" panose="020B0503020204020204" pitchFamily="34" charset="-122"/>
            <a:ea typeface="微软雅黑" panose="020B0503020204020204" pitchFamily="34" charset="-122"/>
          </a:endParaRPr>
        </a:p>
      </dgm:t>
    </dgm:pt>
    <dgm:pt modelId="{97F9F6C2-10AC-423A-9477-B2374914B320}" type="parTrans" cxnId="{6EA7079D-92DA-40B8-858F-3C1395195ECA}">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CA5C199D-1C2F-4A96-89D9-0982B079F0B1}" type="sibTrans" cxnId="{6EA7079D-92DA-40B8-858F-3C1395195ECA}">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C41ED23E-A270-4AE1-9DEF-996284D97215}">
      <dgm:prSet phldrT="[文本]" custT="1"/>
      <dgm:spPr/>
      <dgm:t>
        <a:bodyPr/>
        <a:lstStyle/>
        <a:p>
          <a:r>
            <a:rPr lang="zh-CN" altLang="en-US" sz="1800" kern="1200" dirty="0" smtClean="0">
              <a:latin typeface="微软雅黑" panose="020B0503020204020204" pitchFamily="34" charset="-122"/>
              <a:ea typeface="微软雅黑" panose="020B0503020204020204" pitchFamily="34" charset="-122"/>
            </a:rPr>
            <a:t>应符合经费管理办法规定，履行采购询价程序，选择恰当结算方式，严格控制开支范围和开支标准等。</a:t>
          </a:r>
          <a:r>
            <a:rPr lang="zh-CN" altLang="en-US" sz="18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讲规则不含糊！</a:t>
          </a:r>
          <a:endParaRPr lang="zh-CN" altLang="en-US" sz="1800" b="1" kern="120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dgm:t>
    </dgm:pt>
    <dgm:pt modelId="{600855BD-2FF3-4B66-9347-4F0FE5C2211B}" type="parTrans" cxnId="{DA321E09-F50C-4BCB-A5A6-66E4AF0DA0B7}">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FE417D72-BDF6-4C77-98C9-C46BEA50F7DF}" type="sibTrans" cxnId="{DA321E09-F50C-4BCB-A5A6-66E4AF0DA0B7}">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3F8C5885-A045-4847-9580-00FD23B0F38B}">
      <dgm:prSet phldrT="[文本]" custT="1"/>
      <dgm:spPr/>
      <dgm:t>
        <a:bodyPr/>
        <a:lstStyle/>
        <a:p>
          <a:r>
            <a:rPr lang="zh-CN" altLang="en-US" sz="2000" b="1" kern="1200" dirty="0" smtClean="0">
              <a:latin typeface="微软雅黑" panose="020B0503020204020204" pitchFamily="34" charset="-122"/>
              <a:ea typeface="微软雅黑" panose="020B0503020204020204" pitchFamily="34" charset="-122"/>
            </a:rPr>
            <a:t>经济合理性</a:t>
          </a:r>
          <a:endParaRPr lang="zh-CN" altLang="en-US" sz="2000" b="1" kern="1200" dirty="0">
            <a:latin typeface="微软雅黑" panose="020B0503020204020204" pitchFamily="34" charset="-122"/>
            <a:ea typeface="微软雅黑" panose="020B0503020204020204" pitchFamily="34" charset="-122"/>
          </a:endParaRPr>
        </a:p>
      </dgm:t>
    </dgm:pt>
    <dgm:pt modelId="{5FEFD89C-54FC-4D4A-8438-25BFA3425667}" type="parTrans" cxnId="{71E12B58-28F5-4565-A71C-BCB7D09EBD70}">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5AC89C66-4E5E-4B64-AF1D-EB753FDE2039}" type="sibTrans" cxnId="{71E12B58-28F5-4565-A71C-BCB7D09EBD70}">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728BB629-6A49-4173-9C56-BB22F4549BBE}">
      <dgm:prSet phldrT="[文本]" custT="1"/>
      <dgm:spPr/>
      <dgm:t>
        <a:bodyPr/>
        <a:lstStyle/>
        <a:p>
          <a:r>
            <a:rPr lang="zh-CN" altLang="en-US" sz="1800" kern="1200" dirty="0" smtClean="0">
              <a:latin typeface="微软雅黑" panose="020B0503020204020204" pitchFamily="34" charset="-122"/>
              <a:ea typeface="微软雅黑" panose="020B0503020204020204" pitchFamily="34" charset="-122"/>
            </a:rPr>
            <a:t>材料、设备等支出与市场同类产品价格水平匹配，关注出国人次、会议规模次数、样本采集数量、原材料的种类、劳务人员数量、报酬等。 </a:t>
          </a:r>
          <a:r>
            <a:rPr lang="zh-CN" altLang="en-US" sz="20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少花钱多办事！</a:t>
          </a:r>
          <a:endParaRPr lang="zh-CN" altLang="en-US" sz="2000" b="1" kern="120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dgm:t>
    </dgm:pt>
    <dgm:pt modelId="{F29A5A62-C76D-485D-B55F-0375560F6530}" type="parTrans" cxnId="{070480E7-4C33-4F8D-9EBC-FB6BF42E5854}">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62A82C61-CA85-4710-845A-01636B90ED0D}" type="sibTrans" cxnId="{070480E7-4C33-4F8D-9EBC-FB6BF42E5854}">
      <dgm:prSet/>
      <dgm:spPr/>
      <dgm:t>
        <a:bodyPr/>
        <a:lstStyle/>
        <a:p>
          <a:endParaRPr lang="zh-CN" altLang="en-US" sz="2000">
            <a:latin typeface="微软雅黑" panose="020B0503020204020204" pitchFamily="34" charset="-122"/>
            <a:ea typeface="微软雅黑" panose="020B0503020204020204" pitchFamily="34" charset="-122"/>
          </a:endParaRPr>
        </a:p>
      </dgm:t>
    </dgm:pt>
    <dgm:pt modelId="{6B742E7B-74DB-48B4-82BF-DDAF3B17ED69}" type="pres">
      <dgm:prSet presAssocID="{9674B3E3-6D4F-4789-86FD-B5C77749CDDA}" presName="linear" presStyleCnt="0">
        <dgm:presLayoutVars>
          <dgm:dir/>
          <dgm:resizeHandles val="exact"/>
        </dgm:presLayoutVars>
      </dgm:prSet>
      <dgm:spPr/>
      <dgm:t>
        <a:bodyPr/>
        <a:lstStyle/>
        <a:p>
          <a:endParaRPr lang="zh-CN" altLang="en-US"/>
        </a:p>
      </dgm:t>
    </dgm:pt>
    <dgm:pt modelId="{BB92FB30-358C-416F-AA49-43B2E257C8CA}" type="pres">
      <dgm:prSet presAssocID="{C76F74B8-82E4-4DF1-BCE4-7924AF4E869A}" presName="comp" presStyleCnt="0"/>
      <dgm:spPr/>
    </dgm:pt>
    <dgm:pt modelId="{65181DCA-A2A2-46E8-97D8-BC6AFDED9798}" type="pres">
      <dgm:prSet presAssocID="{C76F74B8-82E4-4DF1-BCE4-7924AF4E869A}" presName="box" presStyleLbl="node1" presStyleIdx="0" presStyleCnt="3" custScaleY="127137"/>
      <dgm:spPr/>
      <dgm:t>
        <a:bodyPr/>
        <a:lstStyle/>
        <a:p>
          <a:endParaRPr lang="zh-CN" altLang="en-US"/>
        </a:p>
      </dgm:t>
    </dgm:pt>
    <dgm:pt modelId="{FE01A672-69B5-4B27-8F84-B5056E66B70A}" type="pres">
      <dgm:prSet presAssocID="{C76F74B8-82E4-4DF1-BCE4-7924AF4E869A}" presName="img"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5000" r="-15000"/>
          </a:stretch>
        </a:blipFill>
      </dgm:spPr>
      <dgm:t>
        <a:bodyPr/>
        <a:lstStyle/>
        <a:p>
          <a:endParaRPr lang="zh-CN" altLang="en-US"/>
        </a:p>
      </dgm:t>
    </dgm:pt>
    <dgm:pt modelId="{B03727BE-1DA9-4040-826A-BB806C080009}" type="pres">
      <dgm:prSet presAssocID="{C76F74B8-82E4-4DF1-BCE4-7924AF4E869A}" presName="text" presStyleLbl="node1" presStyleIdx="0" presStyleCnt="3">
        <dgm:presLayoutVars>
          <dgm:bulletEnabled val="1"/>
        </dgm:presLayoutVars>
      </dgm:prSet>
      <dgm:spPr/>
      <dgm:t>
        <a:bodyPr/>
        <a:lstStyle/>
        <a:p>
          <a:endParaRPr lang="zh-CN" altLang="en-US"/>
        </a:p>
      </dgm:t>
    </dgm:pt>
    <dgm:pt modelId="{5E792B4F-BA68-4854-9F8E-BCDFF26346F2}" type="pres">
      <dgm:prSet presAssocID="{B1970CE7-86AF-403C-B828-E5845ED343E7}" presName="spacer" presStyleCnt="0"/>
      <dgm:spPr/>
    </dgm:pt>
    <dgm:pt modelId="{52A7C2F1-F37E-4F86-A966-ADA83CC0296D}" type="pres">
      <dgm:prSet presAssocID="{A2DCE8F1-6CE7-484E-A3AB-5B7811ED9A51}" presName="comp" presStyleCnt="0"/>
      <dgm:spPr/>
    </dgm:pt>
    <dgm:pt modelId="{007C915D-35C3-426C-9581-F347F4E81624}" type="pres">
      <dgm:prSet presAssocID="{A2DCE8F1-6CE7-484E-A3AB-5B7811ED9A51}" presName="box" presStyleLbl="node1" presStyleIdx="1" presStyleCnt="3" custScaleY="105281"/>
      <dgm:spPr/>
      <dgm:t>
        <a:bodyPr/>
        <a:lstStyle/>
        <a:p>
          <a:endParaRPr lang="zh-CN" altLang="en-US"/>
        </a:p>
      </dgm:t>
    </dgm:pt>
    <dgm:pt modelId="{3D44E0D8-8865-4EAA-85A3-71DD59CB2752}" type="pres">
      <dgm:prSet presAssocID="{A2DCE8F1-6CE7-484E-A3AB-5B7811ED9A51}" presName="img" presStyleLbl="fgImgPlace1" presStyleIdx="1" presStyleCnt="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12000" r="-12000"/>
          </a:stretch>
        </a:blipFill>
      </dgm:spPr>
      <dgm:t>
        <a:bodyPr/>
        <a:lstStyle/>
        <a:p>
          <a:endParaRPr lang="zh-CN" altLang="en-US"/>
        </a:p>
      </dgm:t>
    </dgm:pt>
    <dgm:pt modelId="{18B952F4-59A3-4C4A-B5E7-F103821064C1}" type="pres">
      <dgm:prSet presAssocID="{A2DCE8F1-6CE7-484E-A3AB-5B7811ED9A51}" presName="text" presStyleLbl="node1" presStyleIdx="1" presStyleCnt="3">
        <dgm:presLayoutVars>
          <dgm:bulletEnabled val="1"/>
        </dgm:presLayoutVars>
      </dgm:prSet>
      <dgm:spPr/>
      <dgm:t>
        <a:bodyPr/>
        <a:lstStyle/>
        <a:p>
          <a:endParaRPr lang="zh-CN" altLang="en-US"/>
        </a:p>
      </dgm:t>
    </dgm:pt>
    <dgm:pt modelId="{173B20C4-325D-45CB-92BB-056237885DDE}" type="pres">
      <dgm:prSet presAssocID="{CA5C199D-1C2F-4A96-89D9-0982B079F0B1}" presName="spacer" presStyleCnt="0"/>
      <dgm:spPr/>
    </dgm:pt>
    <dgm:pt modelId="{61396624-BD1B-40EB-BBD1-404348090531}" type="pres">
      <dgm:prSet presAssocID="{3F8C5885-A045-4847-9580-00FD23B0F38B}" presName="comp" presStyleCnt="0"/>
      <dgm:spPr/>
    </dgm:pt>
    <dgm:pt modelId="{5B2853A3-31B2-4D15-BC45-6C80EB9546F9}" type="pres">
      <dgm:prSet presAssocID="{3F8C5885-A045-4847-9580-00FD23B0F38B}" presName="box" presStyleLbl="node1" presStyleIdx="2" presStyleCnt="3" custScaleY="125212" custLinFactNeighborY="-7812"/>
      <dgm:spPr/>
      <dgm:t>
        <a:bodyPr/>
        <a:lstStyle/>
        <a:p>
          <a:endParaRPr lang="zh-CN" altLang="en-US"/>
        </a:p>
      </dgm:t>
    </dgm:pt>
    <dgm:pt modelId="{AEF5A026-A147-4024-BC7A-3B1842FB123C}" type="pres">
      <dgm:prSet presAssocID="{3F8C5885-A045-4847-9580-00FD23B0F38B}" presName="img" presStyleLbl="fgImgPlac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t="-28000" b="-28000"/>
          </a:stretch>
        </a:blipFill>
      </dgm:spPr>
      <dgm:t>
        <a:bodyPr/>
        <a:lstStyle/>
        <a:p>
          <a:endParaRPr lang="zh-CN" altLang="en-US"/>
        </a:p>
      </dgm:t>
    </dgm:pt>
    <dgm:pt modelId="{BED3CA83-2569-456E-8021-5B6AE6A2B4CF}" type="pres">
      <dgm:prSet presAssocID="{3F8C5885-A045-4847-9580-00FD23B0F38B}" presName="text" presStyleLbl="node1" presStyleIdx="2" presStyleCnt="3">
        <dgm:presLayoutVars>
          <dgm:bulletEnabled val="1"/>
        </dgm:presLayoutVars>
      </dgm:prSet>
      <dgm:spPr/>
      <dgm:t>
        <a:bodyPr/>
        <a:lstStyle/>
        <a:p>
          <a:endParaRPr lang="zh-CN" altLang="en-US"/>
        </a:p>
      </dgm:t>
    </dgm:pt>
  </dgm:ptLst>
  <dgm:cxnLst>
    <dgm:cxn modelId="{413B73AA-0A58-42EF-A24C-35EA2428CA3A}" type="presOf" srcId="{3F8C5885-A045-4847-9580-00FD23B0F38B}" destId="{5B2853A3-31B2-4D15-BC45-6C80EB9546F9}" srcOrd="0" destOrd="0" presId="urn:microsoft.com/office/officeart/2005/8/layout/vList4"/>
    <dgm:cxn modelId="{948C31F9-9D39-4B4B-B4D4-6E49895253D9}" type="presOf" srcId="{95EE993F-2157-423C-BE0A-8367A0D24B24}" destId="{65181DCA-A2A2-46E8-97D8-BC6AFDED9798}" srcOrd="0" destOrd="1" presId="urn:microsoft.com/office/officeart/2005/8/layout/vList4"/>
    <dgm:cxn modelId="{DB9DFF2B-2F58-4A85-97DE-DED4C87FD90F}" type="presOf" srcId="{A2DCE8F1-6CE7-484E-A3AB-5B7811ED9A51}" destId="{007C915D-35C3-426C-9581-F347F4E81624}" srcOrd="0" destOrd="0" presId="urn:microsoft.com/office/officeart/2005/8/layout/vList4"/>
    <dgm:cxn modelId="{3E374652-AC5D-43A7-8EBD-8B420EF49249}" type="presOf" srcId="{95EE993F-2157-423C-BE0A-8367A0D24B24}" destId="{B03727BE-1DA9-4040-826A-BB806C080009}" srcOrd="1" destOrd="1" presId="urn:microsoft.com/office/officeart/2005/8/layout/vList4"/>
    <dgm:cxn modelId="{2EBF282A-6AEF-4707-ABAA-F46A874F0F5F}" type="presOf" srcId="{9674B3E3-6D4F-4789-86FD-B5C77749CDDA}" destId="{6B742E7B-74DB-48B4-82BF-DDAF3B17ED69}" srcOrd="0" destOrd="0" presId="urn:microsoft.com/office/officeart/2005/8/layout/vList4"/>
    <dgm:cxn modelId="{961F9E1F-2D99-47D9-8ED7-CBC18665AAAD}" srcId="{C76F74B8-82E4-4DF1-BCE4-7924AF4E869A}" destId="{95EE993F-2157-423C-BE0A-8367A0D24B24}" srcOrd="0" destOrd="0" parTransId="{C990307D-0459-4704-A409-C04653005CBB}" sibTransId="{EADABBB3-4718-4FFC-BF2D-64E445E68ABF}"/>
    <dgm:cxn modelId="{F46C5E05-12C0-431E-9CEE-50D351749A36}" type="presOf" srcId="{C76F74B8-82E4-4DF1-BCE4-7924AF4E869A}" destId="{65181DCA-A2A2-46E8-97D8-BC6AFDED9798}" srcOrd="0" destOrd="0" presId="urn:microsoft.com/office/officeart/2005/8/layout/vList4"/>
    <dgm:cxn modelId="{6EA7079D-92DA-40B8-858F-3C1395195ECA}" srcId="{9674B3E3-6D4F-4789-86FD-B5C77749CDDA}" destId="{A2DCE8F1-6CE7-484E-A3AB-5B7811ED9A51}" srcOrd="1" destOrd="0" parTransId="{97F9F6C2-10AC-423A-9477-B2374914B320}" sibTransId="{CA5C199D-1C2F-4A96-89D9-0982B079F0B1}"/>
    <dgm:cxn modelId="{A2677236-6BF6-4298-A782-2EDE9212B979}" srcId="{9674B3E3-6D4F-4789-86FD-B5C77749CDDA}" destId="{C76F74B8-82E4-4DF1-BCE4-7924AF4E869A}" srcOrd="0" destOrd="0" parTransId="{4D252D33-24EF-4BC6-93FC-54569A18B0F5}" sibTransId="{B1970CE7-86AF-403C-B828-E5845ED343E7}"/>
    <dgm:cxn modelId="{5E66CF85-137F-4260-BCF2-DB80572B518C}" type="presOf" srcId="{728BB629-6A49-4173-9C56-BB22F4549BBE}" destId="{BED3CA83-2569-456E-8021-5B6AE6A2B4CF}" srcOrd="1" destOrd="1" presId="urn:microsoft.com/office/officeart/2005/8/layout/vList4"/>
    <dgm:cxn modelId="{070480E7-4C33-4F8D-9EBC-FB6BF42E5854}" srcId="{3F8C5885-A045-4847-9580-00FD23B0F38B}" destId="{728BB629-6A49-4173-9C56-BB22F4549BBE}" srcOrd="0" destOrd="0" parTransId="{F29A5A62-C76D-485D-B55F-0375560F6530}" sibTransId="{62A82C61-CA85-4710-845A-01636B90ED0D}"/>
    <dgm:cxn modelId="{2DB06B16-965D-433D-91F0-58BC8EAE1996}" type="presOf" srcId="{C41ED23E-A270-4AE1-9DEF-996284D97215}" destId="{18B952F4-59A3-4C4A-B5E7-F103821064C1}" srcOrd="1" destOrd="1" presId="urn:microsoft.com/office/officeart/2005/8/layout/vList4"/>
    <dgm:cxn modelId="{CD3D8B98-FEA5-47D3-A66B-0C801146C4BC}" type="presOf" srcId="{C76F74B8-82E4-4DF1-BCE4-7924AF4E869A}" destId="{B03727BE-1DA9-4040-826A-BB806C080009}" srcOrd="1" destOrd="0" presId="urn:microsoft.com/office/officeart/2005/8/layout/vList4"/>
    <dgm:cxn modelId="{D43AC9D7-02D5-4B5F-9491-3707CCC8CB03}" type="presOf" srcId="{A2DCE8F1-6CE7-484E-A3AB-5B7811ED9A51}" destId="{18B952F4-59A3-4C4A-B5E7-F103821064C1}" srcOrd="1" destOrd="0" presId="urn:microsoft.com/office/officeart/2005/8/layout/vList4"/>
    <dgm:cxn modelId="{AC95E291-CE52-4F81-97C9-2DB1257BDE06}" type="presOf" srcId="{728BB629-6A49-4173-9C56-BB22F4549BBE}" destId="{5B2853A3-31B2-4D15-BC45-6C80EB9546F9}" srcOrd="0" destOrd="1" presId="urn:microsoft.com/office/officeart/2005/8/layout/vList4"/>
    <dgm:cxn modelId="{DA321E09-F50C-4BCB-A5A6-66E4AF0DA0B7}" srcId="{A2DCE8F1-6CE7-484E-A3AB-5B7811ED9A51}" destId="{C41ED23E-A270-4AE1-9DEF-996284D97215}" srcOrd="0" destOrd="0" parTransId="{600855BD-2FF3-4B66-9347-4F0FE5C2211B}" sibTransId="{FE417D72-BDF6-4C77-98C9-C46BEA50F7DF}"/>
    <dgm:cxn modelId="{9A73E6C6-2278-4731-B2EF-81C6B0378541}" type="presOf" srcId="{C41ED23E-A270-4AE1-9DEF-996284D97215}" destId="{007C915D-35C3-426C-9581-F347F4E81624}" srcOrd="0" destOrd="1" presId="urn:microsoft.com/office/officeart/2005/8/layout/vList4"/>
    <dgm:cxn modelId="{71E12B58-28F5-4565-A71C-BCB7D09EBD70}" srcId="{9674B3E3-6D4F-4789-86FD-B5C77749CDDA}" destId="{3F8C5885-A045-4847-9580-00FD23B0F38B}" srcOrd="2" destOrd="0" parTransId="{5FEFD89C-54FC-4D4A-8438-25BFA3425667}" sibTransId="{5AC89C66-4E5E-4B64-AF1D-EB753FDE2039}"/>
    <dgm:cxn modelId="{6BD0F3D0-4086-429F-9570-23F4ACA138B7}" type="presOf" srcId="{3F8C5885-A045-4847-9580-00FD23B0F38B}" destId="{BED3CA83-2569-456E-8021-5B6AE6A2B4CF}" srcOrd="1" destOrd="0" presId="urn:microsoft.com/office/officeart/2005/8/layout/vList4"/>
    <dgm:cxn modelId="{AF4B36AE-2097-489C-8271-5211D3E1A976}" type="presParOf" srcId="{6B742E7B-74DB-48B4-82BF-DDAF3B17ED69}" destId="{BB92FB30-358C-416F-AA49-43B2E257C8CA}" srcOrd="0" destOrd="0" presId="urn:microsoft.com/office/officeart/2005/8/layout/vList4"/>
    <dgm:cxn modelId="{BDF9D2C7-B7DA-43BF-BACD-51B97F8AA89F}" type="presParOf" srcId="{BB92FB30-358C-416F-AA49-43B2E257C8CA}" destId="{65181DCA-A2A2-46E8-97D8-BC6AFDED9798}" srcOrd="0" destOrd="0" presId="urn:microsoft.com/office/officeart/2005/8/layout/vList4"/>
    <dgm:cxn modelId="{5694ADC2-FCF6-4D6B-B708-A0BC4A2DB74C}" type="presParOf" srcId="{BB92FB30-358C-416F-AA49-43B2E257C8CA}" destId="{FE01A672-69B5-4B27-8F84-B5056E66B70A}" srcOrd="1" destOrd="0" presId="urn:microsoft.com/office/officeart/2005/8/layout/vList4"/>
    <dgm:cxn modelId="{916A0B03-7CF6-4D0F-8214-5294284A7C98}" type="presParOf" srcId="{BB92FB30-358C-416F-AA49-43B2E257C8CA}" destId="{B03727BE-1DA9-4040-826A-BB806C080009}" srcOrd="2" destOrd="0" presId="urn:microsoft.com/office/officeart/2005/8/layout/vList4"/>
    <dgm:cxn modelId="{30CC224C-A41B-45BE-A6C4-DF0894D32347}" type="presParOf" srcId="{6B742E7B-74DB-48B4-82BF-DDAF3B17ED69}" destId="{5E792B4F-BA68-4854-9F8E-BCDFF26346F2}" srcOrd="1" destOrd="0" presId="urn:microsoft.com/office/officeart/2005/8/layout/vList4"/>
    <dgm:cxn modelId="{B12712F4-A2AC-402D-9A36-7E6676438D1D}" type="presParOf" srcId="{6B742E7B-74DB-48B4-82BF-DDAF3B17ED69}" destId="{52A7C2F1-F37E-4F86-A966-ADA83CC0296D}" srcOrd="2" destOrd="0" presId="urn:microsoft.com/office/officeart/2005/8/layout/vList4"/>
    <dgm:cxn modelId="{7CCEAD0F-7236-4365-B1BA-C13EF7F6FE3F}" type="presParOf" srcId="{52A7C2F1-F37E-4F86-A966-ADA83CC0296D}" destId="{007C915D-35C3-426C-9581-F347F4E81624}" srcOrd="0" destOrd="0" presId="urn:microsoft.com/office/officeart/2005/8/layout/vList4"/>
    <dgm:cxn modelId="{06997512-9D41-4BE9-9845-79CFCCBB0A2D}" type="presParOf" srcId="{52A7C2F1-F37E-4F86-A966-ADA83CC0296D}" destId="{3D44E0D8-8865-4EAA-85A3-71DD59CB2752}" srcOrd="1" destOrd="0" presId="urn:microsoft.com/office/officeart/2005/8/layout/vList4"/>
    <dgm:cxn modelId="{FB1DACA1-9A9A-453E-B91C-EB46B6EF58C9}" type="presParOf" srcId="{52A7C2F1-F37E-4F86-A966-ADA83CC0296D}" destId="{18B952F4-59A3-4C4A-B5E7-F103821064C1}" srcOrd="2" destOrd="0" presId="urn:microsoft.com/office/officeart/2005/8/layout/vList4"/>
    <dgm:cxn modelId="{CAD5AC98-CC73-4263-A42E-BE6D62F6F092}" type="presParOf" srcId="{6B742E7B-74DB-48B4-82BF-DDAF3B17ED69}" destId="{173B20C4-325D-45CB-92BB-056237885DDE}" srcOrd="3" destOrd="0" presId="urn:microsoft.com/office/officeart/2005/8/layout/vList4"/>
    <dgm:cxn modelId="{E9D6B1DF-78DF-4969-9DD2-DDB857523AC5}" type="presParOf" srcId="{6B742E7B-74DB-48B4-82BF-DDAF3B17ED69}" destId="{61396624-BD1B-40EB-BBD1-404348090531}" srcOrd="4" destOrd="0" presId="urn:microsoft.com/office/officeart/2005/8/layout/vList4"/>
    <dgm:cxn modelId="{302482FC-AF70-42E2-925C-E30984637035}" type="presParOf" srcId="{61396624-BD1B-40EB-BBD1-404348090531}" destId="{5B2853A3-31B2-4D15-BC45-6C80EB9546F9}" srcOrd="0" destOrd="0" presId="urn:microsoft.com/office/officeart/2005/8/layout/vList4"/>
    <dgm:cxn modelId="{65567AA2-BC44-40E2-A83C-597536EF38E2}" type="presParOf" srcId="{61396624-BD1B-40EB-BBD1-404348090531}" destId="{AEF5A026-A147-4024-BC7A-3B1842FB123C}" srcOrd="1" destOrd="0" presId="urn:microsoft.com/office/officeart/2005/8/layout/vList4"/>
    <dgm:cxn modelId="{87E158E3-7009-425B-91FF-705859871743}" type="presParOf" srcId="{61396624-BD1B-40EB-BBD1-404348090531}" destId="{BED3CA83-2569-456E-8021-5B6AE6A2B4CF}"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BAD20D-2DEA-9944-B31A-8BE9AD855035}" type="doc">
      <dgm:prSet loTypeId="urn:microsoft.com/office/officeart/2005/8/layout/hierarchy6" loCatId="" qsTypeId="urn:microsoft.com/office/officeart/2005/8/quickstyle/simple4" qsCatId="simple" csTypeId="urn:microsoft.com/office/officeart/2005/8/colors/accent1_2" csCatId="accent1" phldr="1"/>
      <dgm:spPr/>
      <dgm:t>
        <a:bodyPr/>
        <a:lstStyle/>
        <a:p>
          <a:endParaRPr lang="zh-CN" altLang="en-US"/>
        </a:p>
      </dgm:t>
    </dgm:pt>
    <dgm:pt modelId="{A8336350-F885-3347-BBE8-2988BA6FB3F4}">
      <dgm:prSet phldrT="[文本]" custT="1"/>
      <dgm:spPr/>
      <dgm:t>
        <a:bodyPr/>
        <a:lstStyle/>
        <a:p>
          <a:r>
            <a:rPr lang="zh-CN" altLang="en-US" sz="2800" dirty="0" smtClean="0">
              <a:latin typeface="Microsoft YaHei" charset="-122"/>
              <a:ea typeface="Microsoft YaHei" charset="-122"/>
              <a:cs typeface="Microsoft YaHei" charset="-122"/>
            </a:rPr>
            <a:t>经费预算</a:t>
          </a:r>
          <a:endParaRPr lang="zh-CN" altLang="en-US" sz="2800" dirty="0">
            <a:latin typeface="Microsoft YaHei" charset="-122"/>
            <a:ea typeface="Microsoft YaHei" charset="-122"/>
            <a:cs typeface="Microsoft YaHei" charset="-122"/>
          </a:endParaRPr>
        </a:p>
      </dgm:t>
    </dgm:pt>
    <dgm:pt modelId="{FD2C8823-FAE2-0D4F-8187-9BD182BFC1F2}" type="parTrans" cxnId="{9CA1EA0A-7A56-1148-9B4E-0D657DF812A9}">
      <dgm:prSet/>
      <dgm:spPr/>
      <dgm:t>
        <a:bodyPr/>
        <a:lstStyle/>
        <a:p>
          <a:endParaRPr lang="zh-CN" altLang="en-US" sz="2400">
            <a:latin typeface="Microsoft YaHei" charset="-122"/>
            <a:ea typeface="Microsoft YaHei" charset="-122"/>
            <a:cs typeface="Microsoft YaHei" charset="-122"/>
          </a:endParaRPr>
        </a:p>
      </dgm:t>
    </dgm:pt>
    <dgm:pt modelId="{8C2712E7-92DA-624F-9055-265F39AD8F26}" type="sibTrans" cxnId="{9CA1EA0A-7A56-1148-9B4E-0D657DF812A9}">
      <dgm:prSet/>
      <dgm:spPr/>
      <dgm:t>
        <a:bodyPr/>
        <a:lstStyle/>
        <a:p>
          <a:endParaRPr lang="zh-CN" altLang="en-US" sz="2400">
            <a:latin typeface="Microsoft YaHei" charset="-122"/>
            <a:ea typeface="Microsoft YaHei" charset="-122"/>
            <a:cs typeface="Microsoft YaHei" charset="-122"/>
          </a:endParaRPr>
        </a:p>
      </dgm:t>
    </dgm:pt>
    <dgm:pt modelId="{9363DFC2-182E-9041-B2B8-EF82A5BE1AFE}">
      <dgm:prSet phldrT="[文本]" custT="1"/>
      <dgm:spPr/>
      <dgm:t>
        <a:bodyPr/>
        <a:lstStyle/>
        <a:p>
          <a:r>
            <a:rPr lang="zh-CN" altLang="en-US" sz="2800" dirty="0" smtClean="0">
              <a:latin typeface="Microsoft YaHei" charset="-122"/>
              <a:ea typeface="Microsoft YaHei" charset="-122"/>
              <a:cs typeface="Microsoft YaHei" charset="-122"/>
            </a:rPr>
            <a:t>支出</a:t>
          </a:r>
          <a:endParaRPr lang="zh-CN" altLang="en-US" sz="2800" dirty="0">
            <a:latin typeface="Microsoft YaHei" charset="-122"/>
            <a:ea typeface="Microsoft YaHei" charset="-122"/>
            <a:cs typeface="Microsoft YaHei" charset="-122"/>
          </a:endParaRPr>
        </a:p>
      </dgm:t>
    </dgm:pt>
    <dgm:pt modelId="{47B530A4-C478-0243-8AC6-57A19B7AECC1}" type="parTrans" cxnId="{2C67DA6F-8B03-7C4D-83B6-386297A1C6CE}">
      <dgm:prSet/>
      <dgm:spPr/>
      <dgm:t>
        <a:bodyPr/>
        <a:lstStyle/>
        <a:p>
          <a:endParaRPr lang="zh-CN" altLang="en-US" sz="2400">
            <a:latin typeface="Microsoft YaHei" charset="-122"/>
            <a:ea typeface="Microsoft YaHei" charset="-122"/>
            <a:cs typeface="Microsoft YaHei" charset="-122"/>
          </a:endParaRPr>
        </a:p>
      </dgm:t>
    </dgm:pt>
    <dgm:pt modelId="{B0AACB46-152D-754A-8D14-EB393D507E6C}" type="sibTrans" cxnId="{2C67DA6F-8B03-7C4D-83B6-386297A1C6CE}">
      <dgm:prSet/>
      <dgm:spPr/>
      <dgm:t>
        <a:bodyPr/>
        <a:lstStyle/>
        <a:p>
          <a:endParaRPr lang="zh-CN" altLang="en-US" sz="2400">
            <a:latin typeface="Microsoft YaHei" charset="-122"/>
            <a:ea typeface="Microsoft YaHei" charset="-122"/>
            <a:cs typeface="Microsoft YaHei" charset="-122"/>
          </a:endParaRPr>
        </a:p>
      </dgm:t>
    </dgm:pt>
    <dgm:pt modelId="{E9874633-71B5-554B-A933-A15351473197}">
      <dgm:prSet phldrT="[文本]" custT="1"/>
      <dgm:spPr/>
      <dgm:t>
        <a:bodyPr/>
        <a:lstStyle/>
        <a:p>
          <a:r>
            <a:rPr lang="zh-CN" altLang="en-US" sz="2800" dirty="0" smtClean="0">
              <a:latin typeface="Microsoft YaHei" charset="-122"/>
              <a:ea typeface="Microsoft YaHei" charset="-122"/>
              <a:cs typeface="Microsoft YaHei" charset="-122"/>
            </a:rPr>
            <a:t>直接费用</a:t>
          </a:r>
          <a:endParaRPr lang="zh-CN" altLang="en-US" sz="2800" dirty="0">
            <a:latin typeface="Microsoft YaHei" charset="-122"/>
            <a:ea typeface="Microsoft YaHei" charset="-122"/>
            <a:cs typeface="Microsoft YaHei" charset="-122"/>
          </a:endParaRPr>
        </a:p>
      </dgm:t>
    </dgm:pt>
    <dgm:pt modelId="{F5A691C3-30B5-A046-BBF5-342419315FA6}" type="parTrans" cxnId="{2EC53274-746B-7E4E-8989-882E5D36448A}">
      <dgm:prSet/>
      <dgm:spPr/>
      <dgm:t>
        <a:bodyPr/>
        <a:lstStyle/>
        <a:p>
          <a:endParaRPr lang="zh-CN" altLang="en-US" sz="2400">
            <a:latin typeface="Microsoft YaHei" charset="-122"/>
            <a:ea typeface="Microsoft YaHei" charset="-122"/>
            <a:cs typeface="Microsoft YaHei" charset="-122"/>
          </a:endParaRPr>
        </a:p>
      </dgm:t>
    </dgm:pt>
    <dgm:pt modelId="{FBE961E5-50E0-6D45-822F-D3F3FFF6500B}" type="sibTrans" cxnId="{2EC53274-746B-7E4E-8989-882E5D36448A}">
      <dgm:prSet/>
      <dgm:spPr/>
      <dgm:t>
        <a:bodyPr/>
        <a:lstStyle/>
        <a:p>
          <a:endParaRPr lang="zh-CN" altLang="en-US" sz="2400">
            <a:latin typeface="Microsoft YaHei" charset="-122"/>
            <a:ea typeface="Microsoft YaHei" charset="-122"/>
            <a:cs typeface="Microsoft YaHei" charset="-122"/>
          </a:endParaRPr>
        </a:p>
      </dgm:t>
    </dgm:pt>
    <dgm:pt modelId="{D8060E0C-EBAB-624C-B2E9-42F4B6BA3A7C}">
      <dgm:prSet phldrT="[文本]" custT="1"/>
      <dgm:spPr/>
      <dgm:t>
        <a:bodyPr/>
        <a:lstStyle/>
        <a:p>
          <a:r>
            <a:rPr lang="zh-CN" altLang="en-US" sz="2800" dirty="0" smtClean="0">
              <a:latin typeface="Microsoft YaHei" charset="-122"/>
              <a:ea typeface="Microsoft YaHei" charset="-122"/>
              <a:cs typeface="Microsoft YaHei" charset="-122"/>
            </a:rPr>
            <a:t>间接费用</a:t>
          </a:r>
          <a:endParaRPr lang="zh-CN" altLang="en-US" sz="2800" dirty="0">
            <a:latin typeface="Microsoft YaHei" charset="-122"/>
            <a:ea typeface="Microsoft YaHei" charset="-122"/>
            <a:cs typeface="Microsoft YaHei" charset="-122"/>
          </a:endParaRPr>
        </a:p>
      </dgm:t>
    </dgm:pt>
    <dgm:pt modelId="{9C2E252A-A9D8-934A-806F-C0ADC89C51D8}" type="parTrans" cxnId="{D26C15C9-8063-0648-AC35-E778EE1FDD13}">
      <dgm:prSet/>
      <dgm:spPr/>
      <dgm:t>
        <a:bodyPr/>
        <a:lstStyle/>
        <a:p>
          <a:endParaRPr lang="zh-CN" altLang="en-US" sz="2400">
            <a:latin typeface="Microsoft YaHei" charset="-122"/>
            <a:ea typeface="Microsoft YaHei" charset="-122"/>
            <a:cs typeface="Microsoft YaHei" charset="-122"/>
          </a:endParaRPr>
        </a:p>
      </dgm:t>
    </dgm:pt>
    <dgm:pt modelId="{DD03658E-AC7B-4D45-BEB6-78E2AC1DE460}" type="sibTrans" cxnId="{D26C15C9-8063-0648-AC35-E778EE1FDD13}">
      <dgm:prSet/>
      <dgm:spPr/>
      <dgm:t>
        <a:bodyPr/>
        <a:lstStyle/>
        <a:p>
          <a:endParaRPr lang="zh-CN" altLang="en-US" sz="2400">
            <a:latin typeface="Microsoft YaHei" charset="-122"/>
            <a:ea typeface="Microsoft YaHei" charset="-122"/>
            <a:cs typeface="Microsoft YaHei" charset="-122"/>
          </a:endParaRPr>
        </a:p>
      </dgm:t>
    </dgm:pt>
    <dgm:pt modelId="{044B6548-6A78-8A41-AA15-0CA9D2DD0CB7}">
      <dgm:prSet phldrT="[文本]" custT="1"/>
      <dgm:spPr/>
      <dgm:t>
        <a:bodyPr/>
        <a:lstStyle/>
        <a:p>
          <a:r>
            <a:rPr lang="zh-CN" altLang="en-US" sz="2800" dirty="0" smtClean="0">
              <a:latin typeface="Microsoft YaHei" charset="-122"/>
              <a:ea typeface="Microsoft YaHei" charset="-122"/>
              <a:cs typeface="Microsoft YaHei" charset="-122"/>
            </a:rPr>
            <a:t>收入</a:t>
          </a:r>
          <a:endParaRPr lang="zh-CN" altLang="en-US" sz="2800" dirty="0">
            <a:latin typeface="Microsoft YaHei" charset="-122"/>
            <a:ea typeface="Microsoft YaHei" charset="-122"/>
            <a:cs typeface="Microsoft YaHei" charset="-122"/>
          </a:endParaRPr>
        </a:p>
      </dgm:t>
    </dgm:pt>
    <dgm:pt modelId="{C52E337A-2EF0-2646-8DF7-74FBAD337741}" type="parTrans" cxnId="{E8EF18D4-B32E-6D49-ACBC-29C25849E062}">
      <dgm:prSet/>
      <dgm:spPr/>
      <dgm:t>
        <a:bodyPr/>
        <a:lstStyle/>
        <a:p>
          <a:endParaRPr lang="zh-CN" altLang="en-US" sz="2400">
            <a:latin typeface="Microsoft YaHei" charset="-122"/>
            <a:ea typeface="Microsoft YaHei" charset="-122"/>
            <a:cs typeface="Microsoft YaHei" charset="-122"/>
          </a:endParaRPr>
        </a:p>
      </dgm:t>
    </dgm:pt>
    <dgm:pt modelId="{357E6A49-7EC7-5648-8ABE-B2BC50A2FE54}" type="sibTrans" cxnId="{E8EF18D4-B32E-6D49-ACBC-29C25849E062}">
      <dgm:prSet/>
      <dgm:spPr/>
      <dgm:t>
        <a:bodyPr/>
        <a:lstStyle/>
        <a:p>
          <a:endParaRPr lang="zh-CN" altLang="en-US" sz="2400">
            <a:latin typeface="Microsoft YaHei" charset="-122"/>
            <a:ea typeface="Microsoft YaHei" charset="-122"/>
            <a:cs typeface="Microsoft YaHei" charset="-122"/>
          </a:endParaRPr>
        </a:p>
      </dgm:t>
    </dgm:pt>
    <dgm:pt modelId="{2C6EB8BB-7418-0F4C-A4B8-F305B79DCA29}">
      <dgm:prSet phldrT="[文本]" custT="1"/>
      <dgm:spPr/>
      <dgm:t>
        <a:bodyPr/>
        <a:lstStyle/>
        <a:p>
          <a:r>
            <a:rPr lang="zh-CN" altLang="en-US" sz="2800" dirty="0" smtClean="0">
              <a:latin typeface="Microsoft YaHei" charset="-122"/>
              <a:ea typeface="Microsoft YaHei" charset="-122"/>
              <a:cs typeface="Microsoft YaHei" charset="-122"/>
            </a:rPr>
            <a:t>国拨</a:t>
          </a:r>
          <a:r>
            <a:rPr lang="en-US" altLang="zh-CN" sz="2800" dirty="0" smtClean="0">
              <a:latin typeface="Microsoft YaHei" charset="-122"/>
              <a:ea typeface="Microsoft YaHei" charset="-122"/>
              <a:cs typeface="Microsoft YaHei" charset="-122"/>
            </a:rPr>
            <a:t>or</a:t>
          </a:r>
          <a:r>
            <a:rPr lang="zh-CN" altLang="en-US" sz="2800" dirty="0" smtClean="0">
              <a:latin typeface="Microsoft YaHei" charset="-122"/>
              <a:ea typeface="Microsoft YaHei" charset="-122"/>
              <a:cs typeface="Microsoft YaHei" charset="-122"/>
            </a:rPr>
            <a:t>自筹</a:t>
          </a:r>
          <a:endParaRPr lang="en-US" altLang="zh-CN" sz="2800" dirty="0" smtClean="0">
            <a:latin typeface="Microsoft YaHei" charset="-122"/>
            <a:ea typeface="Microsoft YaHei" charset="-122"/>
            <a:cs typeface="Microsoft YaHei" charset="-122"/>
          </a:endParaRPr>
        </a:p>
      </dgm:t>
    </dgm:pt>
    <dgm:pt modelId="{27E6F73E-D4E9-A442-AD46-CB1261E5EF00}" type="parTrans" cxnId="{A35B4461-4BF3-A946-85A2-D93E82CE60CB}">
      <dgm:prSet/>
      <dgm:spPr/>
      <dgm:t>
        <a:bodyPr/>
        <a:lstStyle/>
        <a:p>
          <a:endParaRPr lang="zh-CN" altLang="en-US" sz="2400">
            <a:latin typeface="Microsoft YaHei" charset="-122"/>
            <a:ea typeface="Microsoft YaHei" charset="-122"/>
            <a:cs typeface="Microsoft YaHei" charset="-122"/>
          </a:endParaRPr>
        </a:p>
      </dgm:t>
    </dgm:pt>
    <dgm:pt modelId="{BA70EE7D-F695-3C46-A35F-EC5BDA6095C6}" type="sibTrans" cxnId="{A35B4461-4BF3-A946-85A2-D93E82CE60CB}">
      <dgm:prSet/>
      <dgm:spPr/>
      <dgm:t>
        <a:bodyPr/>
        <a:lstStyle/>
        <a:p>
          <a:endParaRPr lang="zh-CN" altLang="en-US" sz="2400">
            <a:latin typeface="Microsoft YaHei" charset="-122"/>
            <a:ea typeface="Microsoft YaHei" charset="-122"/>
            <a:cs typeface="Microsoft YaHei" charset="-122"/>
          </a:endParaRPr>
        </a:p>
      </dgm:t>
    </dgm:pt>
    <dgm:pt modelId="{ED1C156F-739D-114A-A2AE-313F577EBDC2}" type="pres">
      <dgm:prSet presAssocID="{B2BAD20D-2DEA-9944-B31A-8BE9AD855035}" presName="mainComposite" presStyleCnt="0">
        <dgm:presLayoutVars>
          <dgm:chPref val="1"/>
          <dgm:dir/>
          <dgm:animOne val="branch"/>
          <dgm:animLvl val="lvl"/>
          <dgm:resizeHandles val="exact"/>
        </dgm:presLayoutVars>
      </dgm:prSet>
      <dgm:spPr/>
      <dgm:t>
        <a:bodyPr/>
        <a:lstStyle/>
        <a:p>
          <a:endParaRPr lang="zh-CN" altLang="en-US"/>
        </a:p>
      </dgm:t>
    </dgm:pt>
    <dgm:pt modelId="{E8285D02-4A1F-2D4E-924E-2E0E283F44EA}" type="pres">
      <dgm:prSet presAssocID="{B2BAD20D-2DEA-9944-B31A-8BE9AD855035}" presName="hierFlow" presStyleCnt="0"/>
      <dgm:spPr/>
    </dgm:pt>
    <dgm:pt modelId="{25375DBB-9486-F64F-B887-FC757DDB5522}" type="pres">
      <dgm:prSet presAssocID="{B2BAD20D-2DEA-9944-B31A-8BE9AD855035}" presName="hierChild1" presStyleCnt="0">
        <dgm:presLayoutVars>
          <dgm:chPref val="1"/>
          <dgm:animOne val="branch"/>
          <dgm:animLvl val="lvl"/>
        </dgm:presLayoutVars>
      </dgm:prSet>
      <dgm:spPr/>
    </dgm:pt>
    <dgm:pt modelId="{0258887D-5AF6-7B43-9E18-52F64A0B2D8F}" type="pres">
      <dgm:prSet presAssocID="{A8336350-F885-3347-BBE8-2988BA6FB3F4}" presName="Name14" presStyleCnt="0"/>
      <dgm:spPr/>
    </dgm:pt>
    <dgm:pt modelId="{828B7D3F-F4E6-024E-9379-FFE96AAA5D3A}" type="pres">
      <dgm:prSet presAssocID="{A8336350-F885-3347-BBE8-2988BA6FB3F4}" presName="level1Shape" presStyleLbl="node0" presStyleIdx="0" presStyleCnt="1">
        <dgm:presLayoutVars>
          <dgm:chPref val="3"/>
        </dgm:presLayoutVars>
      </dgm:prSet>
      <dgm:spPr/>
      <dgm:t>
        <a:bodyPr/>
        <a:lstStyle/>
        <a:p>
          <a:endParaRPr lang="zh-CN" altLang="en-US"/>
        </a:p>
      </dgm:t>
    </dgm:pt>
    <dgm:pt modelId="{34A3894F-FE71-084A-8316-9AA7D7B080FE}" type="pres">
      <dgm:prSet presAssocID="{A8336350-F885-3347-BBE8-2988BA6FB3F4}" presName="hierChild2" presStyleCnt="0"/>
      <dgm:spPr/>
    </dgm:pt>
    <dgm:pt modelId="{468FCAE5-1A9C-834E-A523-AC9CBEBF8601}" type="pres">
      <dgm:prSet presAssocID="{47B530A4-C478-0243-8AC6-57A19B7AECC1}" presName="Name19" presStyleLbl="parChTrans1D2" presStyleIdx="0" presStyleCnt="2"/>
      <dgm:spPr/>
      <dgm:t>
        <a:bodyPr/>
        <a:lstStyle/>
        <a:p>
          <a:endParaRPr lang="zh-CN" altLang="en-US"/>
        </a:p>
      </dgm:t>
    </dgm:pt>
    <dgm:pt modelId="{5213F28E-9E72-004B-A2A3-A32579DAC81E}" type="pres">
      <dgm:prSet presAssocID="{9363DFC2-182E-9041-B2B8-EF82A5BE1AFE}" presName="Name21" presStyleCnt="0"/>
      <dgm:spPr/>
    </dgm:pt>
    <dgm:pt modelId="{B47136F9-C9EB-CC47-8112-B8BDACCBE807}" type="pres">
      <dgm:prSet presAssocID="{9363DFC2-182E-9041-B2B8-EF82A5BE1AFE}" presName="level2Shape" presStyleLbl="node2" presStyleIdx="0" presStyleCnt="2"/>
      <dgm:spPr/>
      <dgm:t>
        <a:bodyPr/>
        <a:lstStyle/>
        <a:p>
          <a:endParaRPr lang="zh-CN" altLang="en-US"/>
        </a:p>
      </dgm:t>
    </dgm:pt>
    <dgm:pt modelId="{2E06423A-F292-1A4D-ABCC-90A6315B8F6E}" type="pres">
      <dgm:prSet presAssocID="{9363DFC2-182E-9041-B2B8-EF82A5BE1AFE}" presName="hierChild3" presStyleCnt="0"/>
      <dgm:spPr/>
    </dgm:pt>
    <dgm:pt modelId="{092121E8-9472-A843-BE55-B01DC0FF4468}" type="pres">
      <dgm:prSet presAssocID="{F5A691C3-30B5-A046-BBF5-342419315FA6}" presName="Name19" presStyleLbl="parChTrans1D3" presStyleIdx="0" presStyleCnt="3"/>
      <dgm:spPr/>
      <dgm:t>
        <a:bodyPr/>
        <a:lstStyle/>
        <a:p>
          <a:endParaRPr lang="zh-CN" altLang="en-US"/>
        </a:p>
      </dgm:t>
    </dgm:pt>
    <dgm:pt modelId="{CCFE2063-362F-9E4B-81CE-3E40DAC0FD40}" type="pres">
      <dgm:prSet presAssocID="{E9874633-71B5-554B-A933-A15351473197}" presName="Name21" presStyleCnt="0"/>
      <dgm:spPr/>
    </dgm:pt>
    <dgm:pt modelId="{5605ACBA-E222-BC48-9C19-B55DE1B410AC}" type="pres">
      <dgm:prSet presAssocID="{E9874633-71B5-554B-A933-A15351473197}" presName="level2Shape" presStyleLbl="node3" presStyleIdx="0" presStyleCnt="3"/>
      <dgm:spPr/>
      <dgm:t>
        <a:bodyPr/>
        <a:lstStyle/>
        <a:p>
          <a:endParaRPr lang="zh-CN" altLang="en-US"/>
        </a:p>
      </dgm:t>
    </dgm:pt>
    <dgm:pt modelId="{520558CC-CAB1-2F40-9C97-28C482E49235}" type="pres">
      <dgm:prSet presAssocID="{E9874633-71B5-554B-A933-A15351473197}" presName="hierChild3" presStyleCnt="0"/>
      <dgm:spPr/>
    </dgm:pt>
    <dgm:pt modelId="{F5D296DD-2F44-1941-859B-06A7B29D80DA}" type="pres">
      <dgm:prSet presAssocID="{9C2E252A-A9D8-934A-806F-C0ADC89C51D8}" presName="Name19" presStyleLbl="parChTrans1D3" presStyleIdx="1" presStyleCnt="3"/>
      <dgm:spPr/>
      <dgm:t>
        <a:bodyPr/>
        <a:lstStyle/>
        <a:p>
          <a:endParaRPr lang="zh-CN" altLang="en-US"/>
        </a:p>
      </dgm:t>
    </dgm:pt>
    <dgm:pt modelId="{39908735-1808-3348-8492-81AAC58DBA97}" type="pres">
      <dgm:prSet presAssocID="{D8060E0C-EBAB-624C-B2E9-42F4B6BA3A7C}" presName="Name21" presStyleCnt="0"/>
      <dgm:spPr/>
    </dgm:pt>
    <dgm:pt modelId="{E0115F0D-BF36-C44C-8AC3-C2982B52437F}" type="pres">
      <dgm:prSet presAssocID="{D8060E0C-EBAB-624C-B2E9-42F4B6BA3A7C}" presName="level2Shape" presStyleLbl="node3" presStyleIdx="1" presStyleCnt="3"/>
      <dgm:spPr/>
      <dgm:t>
        <a:bodyPr/>
        <a:lstStyle/>
        <a:p>
          <a:endParaRPr lang="zh-CN" altLang="en-US"/>
        </a:p>
      </dgm:t>
    </dgm:pt>
    <dgm:pt modelId="{94543965-F5CE-E745-AADA-13220BC5B0AE}" type="pres">
      <dgm:prSet presAssocID="{D8060E0C-EBAB-624C-B2E9-42F4B6BA3A7C}" presName="hierChild3" presStyleCnt="0"/>
      <dgm:spPr/>
    </dgm:pt>
    <dgm:pt modelId="{CA185D93-4FEE-A940-9AAF-B1C6522C0AC5}" type="pres">
      <dgm:prSet presAssocID="{C52E337A-2EF0-2646-8DF7-74FBAD337741}" presName="Name19" presStyleLbl="parChTrans1D2" presStyleIdx="1" presStyleCnt="2"/>
      <dgm:spPr/>
      <dgm:t>
        <a:bodyPr/>
        <a:lstStyle/>
        <a:p>
          <a:endParaRPr lang="zh-CN" altLang="en-US"/>
        </a:p>
      </dgm:t>
    </dgm:pt>
    <dgm:pt modelId="{9FDEFCE6-58AB-C345-B4D1-FB70A162AF72}" type="pres">
      <dgm:prSet presAssocID="{044B6548-6A78-8A41-AA15-0CA9D2DD0CB7}" presName="Name21" presStyleCnt="0"/>
      <dgm:spPr/>
    </dgm:pt>
    <dgm:pt modelId="{B3AA8813-F039-9D4A-8A2E-33DD7C899F4B}" type="pres">
      <dgm:prSet presAssocID="{044B6548-6A78-8A41-AA15-0CA9D2DD0CB7}" presName="level2Shape" presStyleLbl="node2" presStyleIdx="1" presStyleCnt="2"/>
      <dgm:spPr/>
      <dgm:t>
        <a:bodyPr/>
        <a:lstStyle/>
        <a:p>
          <a:endParaRPr lang="zh-CN" altLang="en-US"/>
        </a:p>
      </dgm:t>
    </dgm:pt>
    <dgm:pt modelId="{3C7E01A0-BE31-4143-A614-1E4D82044E60}" type="pres">
      <dgm:prSet presAssocID="{044B6548-6A78-8A41-AA15-0CA9D2DD0CB7}" presName="hierChild3" presStyleCnt="0"/>
      <dgm:spPr/>
    </dgm:pt>
    <dgm:pt modelId="{D42E1F81-C2DD-0B43-A394-DA9709EE84F2}" type="pres">
      <dgm:prSet presAssocID="{27E6F73E-D4E9-A442-AD46-CB1261E5EF00}" presName="Name19" presStyleLbl="parChTrans1D3" presStyleIdx="2" presStyleCnt="3"/>
      <dgm:spPr/>
      <dgm:t>
        <a:bodyPr/>
        <a:lstStyle/>
        <a:p>
          <a:endParaRPr lang="zh-CN" altLang="en-US"/>
        </a:p>
      </dgm:t>
    </dgm:pt>
    <dgm:pt modelId="{10CC4911-7343-C84B-B061-569D9DF2344C}" type="pres">
      <dgm:prSet presAssocID="{2C6EB8BB-7418-0F4C-A4B8-F305B79DCA29}" presName="Name21" presStyleCnt="0"/>
      <dgm:spPr/>
    </dgm:pt>
    <dgm:pt modelId="{ABBBB863-8018-644A-9A9A-45F8FC44034D}" type="pres">
      <dgm:prSet presAssocID="{2C6EB8BB-7418-0F4C-A4B8-F305B79DCA29}" presName="level2Shape" presStyleLbl="node3" presStyleIdx="2" presStyleCnt="3" custScaleX="128605"/>
      <dgm:spPr/>
      <dgm:t>
        <a:bodyPr/>
        <a:lstStyle/>
        <a:p>
          <a:endParaRPr lang="zh-CN" altLang="en-US"/>
        </a:p>
      </dgm:t>
    </dgm:pt>
    <dgm:pt modelId="{5BF6678D-70A4-FC42-BD63-C896FF1C610B}" type="pres">
      <dgm:prSet presAssocID="{2C6EB8BB-7418-0F4C-A4B8-F305B79DCA29}" presName="hierChild3" presStyleCnt="0"/>
      <dgm:spPr/>
    </dgm:pt>
    <dgm:pt modelId="{ED0EFF42-8505-C741-9D06-D2041FAAFB76}" type="pres">
      <dgm:prSet presAssocID="{B2BAD20D-2DEA-9944-B31A-8BE9AD855035}" presName="bgShapesFlow" presStyleCnt="0"/>
      <dgm:spPr/>
    </dgm:pt>
  </dgm:ptLst>
  <dgm:cxnLst>
    <dgm:cxn modelId="{9CA1EA0A-7A56-1148-9B4E-0D657DF812A9}" srcId="{B2BAD20D-2DEA-9944-B31A-8BE9AD855035}" destId="{A8336350-F885-3347-BBE8-2988BA6FB3F4}" srcOrd="0" destOrd="0" parTransId="{FD2C8823-FAE2-0D4F-8187-9BD182BFC1F2}" sibTransId="{8C2712E7-92DA-624F-9055-265F39AD8F26}"/>
    <dgm:cxn modelId="{FC98BF54-6D2A-BD43-9ECE-7290F87A0685}" type="presOf" srcId="{D8060E0C-EBAB-624C-B2E9-42F4B6BA3A7C}" destId="{E0115F0D-BF36-C44C-8AC3-C2982B52437F}" srcOrd="0" destOrd="0" presId="urn:microsoft.com/office/officeart/2005/8/layout/hierarchy6"/>
    <dgm:cxn modelId="{E8EF18D4-B32E-6D49-ACBC-29C25849E062}" srcId="{A8336350-F885-3347-BBE8-2988BA6FB3F4}" destId="{044B6548-6A78-8A41-AA15-0CA9D2DD0CB7}" srcOrd="1" destOrd="0" parTransId="{C52E337A-2EF0-2646-8DF7-74FBAD337741}" sibTransId="{357E6A49-7EC7-5648-8ABE-B2BC50A2FE54}"/>
    <dgm:cxn modelId="{7A391F16-D8DE-A14E-AE92-116B0BF999F9}" type="presOf" srcId="{C52E337A-2EF0-2646-8DF7-74FBAD337741}" destId="{CA185D93-4FEE-A940-9AAF-B1C6522C0AC5}" srcOrd="0" destOrd="0" presId="urn:microsoft.com/office/officeart/2005/8/layout/hierarchy6"/>
    <dgm:cxn modelId="{44FA8E05-8218-D74E-AB83-24010055ED64}" type="presOf" srcId="{E9874633-71B5-554B-A933-A15351473197}" destId="{5605ACBA-E222-BC48-9C19-B55DE1B410AC}" srcOrd="0" destOrd="0" presId="urn:microsoft.com/office/officeart/2005/8/layout/hierarchy6"/>
    <dgm:cxn modelId="{5F6BB712-D366-6F48-B06E-F0E5F3829637}" type="presOf" srcId="{9C2E252A-A9D8-934A-806F-C0ADC89C51D8}" destId="{F5D296DD-2F44-1941-859B-06A7B29D80DA}" srcOrd="0" destOrd="0" presId="urn:microsoft.com/office/officeart/2005/8/layout/hierarchy6"/>
    <dgm:cxn modelId="{E594575C-1312-CB45-AE9D-5945E8F82AC0}" type="presOf" srcId="{27E6F73E-D4E9-A442-AD46-CB1261E5EF00}" destId="{D42E1F81-C2DD-0B43-A394-DA9709EE84F2}" srcOrd="0" destOrd="0" presId="urn:microsoft.com/office/officeart/2005/8/layout/hierarchy6"/>
    <dgm:cxn modelId="{EA0F9298-0AAA-0E40-809B-22F0CFF40A7B}" type="presOf" srcId="{2C6EB8BB-7418-0F4C-A4B8-F305B79DCA29}" destId="{ABBBB863-8018-644A-9A9A-45F8FC44034D}" srcOrd="0" destOrd="0" presId="urn:microsoft.com/office/officeart/2005/8/layout/hierarchy6"/>
    <dgm:cxn modelId="{1BC75FA7-E8D4-3F41-ACB2-17F4CD5D78AA}" type="presOf" srcId="{F5A691C3-30B5-A046-BBF5-342419315FA6}" destId="{092121E8-9472-A843-BE55-B01DC0FF4468}" srcOrd="0" destOrd="0" presId="urn:microsoft.com/office/officeart/2005/8/layout/hierarchy6"/>
    <dgm:cxn modelId="{797C1075-9133-244E-81A0-CBDB93D89CCF}" type="presOf" srcId="{044B6548-6A78-8A41-AA15-0CA9D2DD0CB7}" destId="{B3AA8813-F039-9D4A-8A2E-33DD7C899F4B}" srcOrd="0" destOrd="0" presId="urn:microsoft.com/office/officeart/2005/8/layout/hierarchy6"/>
    <dgm:cxn modelId="{6E0FB825-C4B0-9942-817A-F0D160AF192A}" type="presOf" srcId="{B2BAD20D-2DEA-9944-B31A-8BE9AD855035}" destId="{ED1C156F-739D-114A-A2AE-313F577EBDC2}" srcOrd="0" destOrd="0" presId="urn:microsoft.com/office/officeart/2005/8/layout/hierarchy6"/>
    <dgm:cxn modelId="{59287CD6-8EFA-2E45-AD8F-D2FB056FCEE3}" type="presOf" srcId="{47B530A4-C478-0243-8AC6-57A19B7AECC1}" destId="{468FCAE5-1A9C-834E-A523-AC9CBEBF8601}" srcOrd="0" destOrd="0" presId="urn:microsoft.com/office/officeart/2005/8/layout/hierarchy6"/>
    <dgm:cxn modelId="{A35B4461-4BF3-A946-85A2-D93E82CE60CB}" srcId="{044B6548-6A78-8A41-AA15-0CA9D2DD0CB7}" destId="{2C6EB8BB-7418-0F4C-A4B8-F305B79DCA29}" srcOrd="0" destOrd="0" parTransId="{27E6F73E-D4E9-A442-AD46-CB1261E5EF00}" sibTransId="{BA70EE7D-F695-3C46-A35F-EC5BDA6095C6}"/>
    <dgm:cxn modelId="{E2FC807F-8E61-CF40-A628-8097F90B2DDB}" type="presOf" srcId="{A8336350-F885-3347-BBE8-2988BA6FB3F4}" destId="{828B7D3F-F4E6-024E-9379-FFE96AAA5D3A}" srcOrd="0" destOrd="0" presId="urn:microsoft.com/office/officeart/2005/8/layout/hierarchy6"/>
    <dgm:cxn modelId="{BC622CE6-D706-F145-98FA-8F5D94EFC1BD}" type="presOf" srcId="{9363DFC2-182E-9041-B2B8-EF82A5BE1AFE}" destId="{B47136F9-C9EB-CC47-8112-B8BDACCBE807}" srcOrd="0" destOrd="0" presId="urn:microsoft.com/office/officeart/2005/8/layout/hierarchy6"/>
    <dgm:cxn modelId="{D26C15C9-8063-0648-AC35-E778EE1FDD13}" srcId="{9363DFC2-182E-9041-B2B8-EF82A5BE1AFE}" destId="{D8060E0C-EBAB-624C-B2E9-42F4B6BA3A7C}" srcOrd="1" destOrd="0" parTransId="{9C2E252A-A9D8-934A-806F-C0ADC89C51D8}" sibTransId="{DD03658E-AC7B-4D45-BEB6-78E2AC1DE460}"/>
    <dgm:cxn modelId="{2EC53274-746B-7E4E-8989-882E5D36448A}" srcId="{9363DFC2-182E-9041-B2B8-EF82A5BE1AFE}" destId="{E9874633-71B5-554B-A933-A15351473197}" srcOrd="0" destOrd="0" parTransId="{F5A691C3-30B5-A046-BBF5-342419315FA6}" sibTransId="{FBE961E5-50E0-6D45-822F-D3F3FFF6500B}"/>
    <dgm:cxn modelId="{2C67DA6F-8B03-7C4D-83B6-386297A1C6CE}" srcId="{A8336350-F885-3347-BBE8-2988BA6FB3F4}" destId="{9363DFC2-182E-9041-B2B8-EF82A5BE1AFE}" srcOrd="0" destOrd="0" parTransId="{47B530A4-C478-0243-8AC6-57A19B7AECC1}" sibTransId="{B0AACB46-152D-754A-8D14-EB393D507E6C}"/>
    <dgm:cxn modelId="{73B827FE-FB2A-2645-A282-64F6DCF39BF9}" type="presParOf" srcId="{ED1C156F-739D-114A-A2AE-313F577EBDC2}" destId="{E8285D02-4A1F-2D4E-924E-2E0E283F44EA}" srcOrd="0" destOrd="0" presId="urn:microsoft.com/office/officeart/2005/8/layout/hierarchy6"/>
    <dgm:cxn modelId="{C994A9D4-D73E-C943-932E-0F91F30C8EB3}" type="presParOf" srcId="{E8285D02-4A1F-2D4E-924E-2E0E283F44EA}" destId="{25375DBB-9486-F64F-B887-FC757DDB5522}" srcOrd="0" destOrd="0" presId="urn:microsoft.com/office/officeart/2005/8/layout/hierarchy6"/>
    <dgm:cxn modelId="{6680AC6A-9AF4-3141-BBB4-4E83D3D53985}" type="presParOf" srcId="{25375DBB-9486-F64F-B887-FC757DDB5522}" destId="{0258887D-5AF6-7B43-9E18-52F64A0B2D8F}" srcOrd="0" destOrd="0" presId="urn:microsoft.com/office/officeart/2005/8/layout/hierarchy6"/>
    <dgm:cxn modelId="{C07BADC6-F672-F64A-B782-143A3D9CBD79}" type="presParOf" srcId="{0258887D-5AF6-7B43-9E18-52F64A0B2D8F}" destId="{828B7D3F-F4E6-024E-9379-FFE96AAA5D3A}" srcOrd="0" destOrd="0" presId="urn:microsoft.com/office/officeart/2005/8/layout/hierarchy6"/>
    <dgm:cxn modelId="{00244BBF-72FD-C844-B1FC-6DB7007619A6}" type="presParOf" srcId="{0258887D-5AF6-7B43-9E18-52F64A0B2D8F}" destId="{34A3894F-FE71-084A-8316-9AA7D7B080FE}" srcOrd="1" destOrd="0" presId="urn:microsoft.com/office/officeart/2005/8/layout/hierarchy6"/>
    <dgm:cxn modelId="{A1CA91C5-89CC-9948-A9B9-5C29493B9D45}" type="presParOf" srcId="{34A3894F-FE71-084A-8316-9AA7D7B080FE}" destId="{468FCAE5-1A9C-834E-A523-AC9CBEBF8601}" srcOrd="0" destOrd="0" presId="urn:microsoft.com/office/officeart/2005/8/layout/hierarchy6"/>
    <dgm:cxn modelId="{64643065-67D9-3847-8F2F-B48C1A67359C}" type="presParOf" srcId="{34A3894F-FE71-084A-8316-9AA7D7B080FE}" destId="{5213F28E-9E72-004B-A2A3-A32579DAC81E}" srcOrd="1" destOrd="0" presId="urn:microsoft.com/office/officeart/2005/8/layout/hierarchy6"/>
    <dgm:cxn modelId="{37C8BCFA-6A52-2F4D-A6FB-29C84E52F342}" type="presParOf" srcId="{5213F28E-9E72-004B-A2A3-A32579DAC81E}" destId="{B47136F9-C9EB-CC47-8112-B8BDACCBE807}" srcOrd="0" destOrd="0" presId="urn:microsoft.com/office/officeart/2005/8/layout/hierarchy6"/>
    <dgm:cxn modelId="{5034E3CD-4393-924A-A45D-3185E84D7ACE}" type="presParOf" srcId="{5213F28E-9E72-004B-A2A3-A32579DAC81E}" destId="{2E06423A-F292-1A4D-ABCC-90A6315B8F6E}" srcOrd="1" destOrd="0" presId="urn:microsoft.com/office/officeart/2005/8/layout/hierarchy6"/>
    <dgm:cxn modelId="{86D99CD1-5C28-7A45-B1DA-375920A699F2}" type="presParOf" srcId="{2E06423A-F292-1A4D-ABCC-90A6315B8F6E}" destId="{092121E8-9472-A843-BE55-B01DC0FF4468}" srcOrd="0" destOrd="0" presId="urn:microsoft.com/office/officeart/2005/8/layout/hierarchy6"/>
    <dgm:cxn modelId="{EC144462-1221-5741-8D18-110F3B75A707}" type="presParOf" srcId="{2E06423A-F292-1A4D-ABCC-90A6315B8F6E}" destId="{CCFE2063-362F-9E4B-81CE-3E40DAC0FD40}" srcOrd="1" destOrd="0" presId="urn:microsoft.com/office/officeart/2005/8/layout/hierarchy6"/>
    <dgm:cxn modelId="{D3EAA189-CAA0-4B49-8E82-7B73B1731339}" type="presParOf" srcId="{CCFE2063-362F-9E4B-81CE-3E40DAC0FD40}" destId="{5605ACBA-E222-BC48-9C19-B55DE1B410AC}" srcOrd="0" destOrd="0" presId="urn:microsoft.com/office/officeart/2005/8/layout/hierarchy6"/>
    <dgm:cxn modelId="{8D5C09E8-F30B-7342-BE77-0F8A50892627}" type="presParOf" srcId="{CCFE2063-362F-9E4B-81CE-3E40DAC0FD40}" destId="{520558CC-CAB1-2F40-9C97-28C482E49235}" srcOrd="1" destOrd="0" presId="urn:microsoft.com/office/officeart/2005/8/layout/hierarchy6"/>
    <dgm:cxn modelId="{FCE75F2A-04C9-1B49-9129-D781D6672A18}" type="presParOf" srcId="{2E06423A-F292-1A4D-ABCC-90A6315B8F6E}" destId="{F5D296DD-2F44-1941-859B-06A7B29D80DA}" srcOrd="2" destOrd="0" presId="urn:microsoft.com/office/officeart/2005/8/layout/hierarchy6"/>
    <dgm:cxn modelId="{CC6B7A80-93D4-D447-8A10-B55738E18965}" type="presParOf" srcId="{2E06423A-F292-1A4D-ABCC-90A6315B8F6E}" destId="{39908735-1808-3348-8492-81AAC58DBA97}" srcOrd="3" destOrd="0" presId="urn:microsoft.com/office/officeart/2005/8/layout/hierarchy6"/>
    <dgm:cxn modelId="{7EDEF472-2361-B548-B2EB-15D5E8F110F0}" type="presParOf" srcId="{39908735-1808-3348-8492-81AAC58DBA97}" destId="{E0115F0D-BF36-C44C-8AC3-C2982B52437F}" srcOrd="0" destOrd="0" presId="urn:microsoft.com/office/officeart/2005/8/layout/hierarchy6"/>
    <dgm:cxn modelId="{7BB8918C-63E6-584D-A171-3CD6F84ECC88}" type="presParOf" srcId="{39908735-1808-3348-8492-81AAC58DBA97}" destId="{94543965-F5CE-E745-AADA-13220BC5B0AE}" srcOrd="1" destOrd="0" presId="urn:microsoft.com/office/officeart/2005/8/layout/hierarchy6"/>
    <dgm:cxn modelId="{7EA6A44C-6B89-0842-89DD-4E029E5A8FC1}" type="presParOf" srcId="{34A3894F-FE71-084A-8316-9AA7D7B080FE}" destId="{CA185D93-4FEE-A940-9AAF-B1C6522C0AC5}" srcOrd="2" destOrd="0" presId="urn:microsoft.com/office/officeart/2005/8/layout/hierarchy6"/>
    <dgm:cxn modelId="{EBE56209-C0C5-5544-B752-B60A6DA4BC2D}" type="presParOf" srcId="{34A3894F-FE71-084A-8316-9AA7D7B080FE}" destId="{9FDEFCE6-58AB-C345-B4D1-FB70A162AF72}" srcOrd="3" destOrd="0" presId="urn:microsoft.com/office/officeart/2005/8/layout/hierarchy6"/>
    <dgm:cxn modelId="{EC80181A-3466-D642-89AC-614C51E8A3AB}" type="presParOf" srcId="{9FDEFCE6-58AB-C345-B4D1-FB70A162AF72}" destId="{B3AA8813-F039-9D4A-8A2E-33DD7C899F4B}" srcOrd="0" destOrd="0" presId="urn:microsoft.com/office/officeart/2005/8/layout/hierarchy6"/>
    <dgm:cxn modelId="{49C913C3-5DC5-6846-B25F-D4F9162BA7E1}" type="presParOf" srcId="{9FDEFCE6-58AB-C345-B4D1-FB70A162AF72}" destId="{3C7E01A0-BE31-4143-A614-1E4D82044E60}" srcOrd="1" destOrd="0" presId="urn:microsoft.com/office/officeart/2005/8/layout/hierarchy6"/>
    <dgm:cxn modelId="{2C305178-D354-B947-A497-6F690474BFD5}" type="presParOf" srcId="{3C7E01A0-BE31-4143-A614-1E4D82044E60}" destId="{D42E1F81-C2DD-0B43-A394-DA9709EE84F2}" srcOrd="0" destOrd="0" presId="urn:microsoft.com/office/officeart/2005/8/layout/hierarchy6"/>
    <dgm:cxn modelId="{EAB9E8BE-77AF-6A4F-A726-C19E31888195}" type="presParOf" srcId="{3C7E01A0-BE31-4143-A614-1E4D82044E60}" destId="{10CC4911-7343-C84B-B061-569D9DF2344C}" srcOrd="1" destOrd="0" presId="urn:microsoft.com/office/officeart/2005/8/layout/hierarchy6"/>
    <dgm:cxn modelId="{4917CCC8-E05D-4044-9822-71ADD564C150}" type="presParOf" srcId="{10CC4911-7343-C84B-B061-569D9DF2344C}" destId="{ABBBB863-8018-644A-9A9A-45F8FC44034D}" srcOrd="0" destOrd="0" presId="urn:microsoft.com/office/officeart/2005/8/layout/hierarchy6"/>
    <dgm:cxn modelId="{5814D71B-3B8D-9D4D-8BDA-3D3A66D599DA}" type="presParOf" srcId="{10CC4911-7343-C84B-B061-569D9DF2344C}" destId="{5BF6678D-70A4-FC42-BD63-C896FF1C610B}" srcOrd="1" destOrd="0" presId="urn:microsoft.com/office/officeart/2005/8/layout/hierarchy6"/>
    <dgm:cxn modelId="{28BE3235-DD3E-B149-A29E-6D64FC2038F1}" type="presParOf" srcId="{ED1C156F-739D-114A-A2AE-313F577EBDC2}" destId="{ED0EFF42-8505-C741-9D06-D2041FAAFB76}"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D056DF-4912-9540-AC87-D38975439F73}" type="doc">
      <dgm:prSet loTypeId="urn:microsoft.com/office/officeart/2005/8/layout/hChevron3" loCatId="" qsTypeId="urn:microsoft.com/office/officeart/2005/8/quickstyle/simple4" qsCatId="simple" csTypeId="urn:microsoft.com/office/officeart/2005/8/colors/accent1_2" csCatId="accent1" phldr="1"/>
      <dgm:spPr/>
    </dgm:pt>
    <dgm:pt modelId="{3B915BAB-32AD-C141-9862-29EC6C10680E}">
      <dgm:prSet phldrT="[文本]" custT="1"/>
      <dgm:spPr/>
      <dgm:t>
        <a:bodyPr/>
        <a:lstStyle/>
        <a:p>
          <a:r>
            <a:rPr lang="en-US" altLang="zh-CN" sz="1050" b="1" dirty="0" smtClean="0">
              <a:solidFill>
                <a:schemeClr val="bg1"/>
              </a:solidFill>
              <a:latin typeface="微软雅黑" panose="020B0503020204020204" pitchFamily="34" charset="-122"/>
              <a:ea typeface="微软雅黑" panose="020B0503020204020204" pitchFamily="34" charset="-122"/>
            </a:rPr>
            <a:t>D313</a:t>
          </a:r>
        </a:p>
        <a:p>
          <a:r>
            <a:rPr lang="zh-CN" altLang="en-US" sz="1050" b="1" dirty="0" smtClean="0">
              <a:solidFill>
                <a:schemeClr val="bg1"/>
              </a:solidFill>
              <a:latin typeface="微软雅黑" panose="020B0503020204020204" pitchFamily="34" charset="-122"/>
              <a:ea typeface="微软雅黑" panose="020B0503020204020204" pitchFamily="34" charset="-122"/>
            </a:rPr>
            <a:t>认领款项</a:t>
          </a:r>
          <a:endParaRPr lang="zh-CN" altLang="en-US" sz="1050" b="1" dirty="0">
            <a:solidFill>
              <a:schemeClr val="bg1"/>
            </a:solidFill>
            <a:latin typeface="微软雅黑" panose="020B0503020204020204" pitchFamily="34" charset="-122"/>
            <a:ea typeface="微软雅黑" panose="020B0503020204020204" pitchFamily="34" charset="-122"/>
          </a:endParaRPr>
        </a:p>
      </dgm:t>
    </dgm:pt>
    <dgm:pt modelId="{152C4216-A683-2043-9E53-708AEA1FBAF6}" type="parTrans" cxnId="{7FE17F29-8CB3-294B-8660-BFF35BF0E880}">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2FE9A4CA-E5BF-024E-8995-BA871D7F7B24}" type="sibTrans" cxnId="{7FE17F29-8CB3-294B-8660-BFF35BF0E880}">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BA34749C-FBBB-C849-8D44-408544BEE9B9}">
      <dgm:prSet phldrT="[文本]" custT="1"/>
      <dgm:spPr/>
      <dgm:t>
        <a:bodyPr/>
        <a:lstStyle/>
        <a:p>
          <a:r>
            <a:rPr lang="en-US" altLang="zh-CN" sz="1050" b="1" dirty="0" smtClean="0">
              <a:solidFill>
                <a:schemeClr val="bg1"/>
              </a:solidFill>
              <a:latin typeface="微软雅黑" panose="020B0503020204020204" pitchFamily="34" charset="-122"/>
              <a:ea typeface="微软雅黑" panose="020B0503020204020204" pitchFamily="34" charset="-122"/>
            </a:rPr>
            <a:t>D307</a:t>
          </a:r>
        </a:p>
        <a:p>
          <a:r>
            <a:rPr lang="zh-CN" altLang="en-US" sz="1050" b="1" dirty="0" smtClean="0">
              <a:solidFill>
                <a:schemeClr val="bg1"/>
              </a:solidFill>
              <a:latin typeface="微软雅黑" panose="020B0503020204020204" pitchFamily="34" charset="-122"/>
              <a:ea typeface="微软雅黑" panose="020B0503020204020204" pitchFamily="34" charset="-122"/>
            </a:rPr>
            <a:t>财务立项</a:t>
          </a:r>
          <a:endParaRPr lang="zh-CN" altLang="en-US" sz="1050" b="1" dirty="0">
            <a:solidFill>
              <a:schemeClr val="bg1"/>
            </a:solidFill>
            <a:latin typeface="微软雅黑" panose="020B0503020204020204" pitchFamily="34" charset="-122"/>
            <a:ea typeface="微软雅黑" panose="020B0503020204020204" pitchFamily="34" charset="-122"/>
          </a:endParaRPr>
        </a:p>
      </dgm:t>
    </dgm:pt>
    <dgm:pt modelId="{3EB403F9-E1B0-2944-BEB2-602C39A8E51E}" type="parTrans" cxnId="{F1707A3F-22ED-8D49-BCBA-D2ECA5A2DAD3}">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551CF96E-50C2-394E-BF08-87EBE7F26AD5}" type="sibTrans" cxnId="{F1707A3F-22ED-8D49-BCBA-D2ECA5A2DAD3}">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203A0F00-766F-8048-83E2-7121C6CAA7B2}">
      <dgm:prSet phldrT="[文本]" custT="1"/>
      <dgm:spPr/>
      <dgm:t>
        <a:bodyPr/>
        <a:lstStyle/>
        <a:p>
          <a:r>
            <a:rPr lang="zh-CN" altLang="en-US" sz="1050" b="1" dirty="0" smtClean="0">
              <a:solidFill>
                <a:schemeClr val="bg1"/>
              </a:solidFill>
              <a:latin typeface="微软雅黑" panose="020B0503020204020204" pitchFamily="34" charset="-122"/>
              <a:ea typeface="微软雅黑" panose="020B0503020204020204" pitchFamily="34" charset="-122"/>
            </a:rPr>
            <a:t>预算调整</a:t>
          </a:r>
          <a:endParaRPr lang="zh-CN" altLang="en-US" sz="1050" b="1" dirty="0">
            <a:solidFill>
              <a:schemeClr val="bg1"/>
            </a:solidFill>
            <a:latin typeface="微软雅黑" panose="020B0503020204020204" pitchFamily="34" charset="-122"/>
            <a:ea typeface="微软雅黑" panose="020B0503020204020204" pitchFamily="34" charset="-122"/>
          </a:endParaRPr>
        </a:p>
      </dgm:t>
    </dgm:pt>
    <dgm:pt modelId="{A688F58F-6DDC-804B-AD97-587DD488F09C}" type="parTrans" cxnId="{AC94A1E7-0F98-D845-B8B3-3B17C7FAC304}">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91F9F345-9996-E14C-833A-DF49543DB34D}" type="sibTrans" cxnId="{AC94A1E7-0F98-D845-B8B3-3B17C7FAC304}">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ADEBD7F4-0E7D-0345-BA3E-CA68D2C08E19}">
      <dgm:prSet phldrT="[文本]" custT="1"/>
      <dgm:spPr/>
      <dgm:t>
        <a:bodyPr/>
        <a:lstStyle/>
        <a:p>
          <a:r>
            <a:rPr lang="en-US" altLang="zh-CN" sz="1050" b="1" dirty="0" smtClean="0">
              <a:solidFill>
                <a:schemeClr val="bg1"/>
              </a:solidFill>
              <a:latin typeface="微软雅黑" panose="020B0503020204020204" pitchFamily="34" charset="-122"/>
              <a:ea typeface="微软雅黑" panose="020B0503020204020204" pitchFamily="34" charset="-122"/>
            </a:rPr>
            <a:t>D321</a:t>
          </a:r>
        </a:p>
        <a:p>
          <a:r>
            <a:rPr lang="zh-CN" altLang="en-US" sz="1050" b="1" dirty="0" smtClean="0">
              <a:solidFill>
                <a:schemeClr val="bg1"/>
              </a:solidFill>
              <a:latin typeface="微软雅黑" panose="020B0503020204020204" pitchFamily="34" charset="-122"/>
              <a:ea typeface="微软雅黑" panose="020B0503020204020204" pitchFamily="34" charset="-122"/>
            </a:rPr>
            <a:t>科研立项</a:t>
          </a:r>
          <a:endParaRPr lang="zh-CN" altLang="en-US" sz="1050" b="1" dirty="0">
            <a:solidFill>
              <a:schemeClr val="bg1"/>
            </a:solidFill>
            <a:latin typeface="微软雅黑" panose="020B0503020204020204" pitchFamily="34" charset="-122"/>
            <a:ea typeface="微软雅黑" panose="020B0503020204020204" pitchFamily="34" charset="-122"/>
          </a:endParaRPr>
        </a:p>
      </dgm:t>
    </dgm:pt>
    <dgm:pt modelId="{B81BE096-925A-514B-9F62-EEF8032CBCCE}" type="parTrans" cxnId="{105B4F96-F4AB-FE48-90A7-D662FFD48F39}">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C371953C-BEC3-2847-910D-BAD830032ABF}" type="sibTrans" cxnId="{105B4F96-F4AB-FE48-90A7-D662FFD48F39}">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EB0C1F53-695D-3443-857D-052080C1021B}">
      <dgm:prSet phldrT="[文本]" custT="1"/>
      <dgm:spPr/>
      <dgm:t>
        <a:bodyPr/>
        <a:lstStyle/>
        <a:p>
          <a:r>
            <a:rPr lang="zh-CN" altLang="en-US" sz="2400" b="1"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报销</a:t>
          </a:r>
          <a:endParaRPr lang="zh-CN" altLang="en-US" sz="2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dgm:t>
    </dgm:pt>
    <dgm:pt modelId="{34F35180-FF67-404B-ABD1-997620A2DF2B}" type="parTrans" cxnId="{5FD74EC8-B337-4A48-8E66-C58382DE7C24}">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90733157-B70E-6E4B-9C9E-2C2FFE11D710}" type="sibTrans" cxnId="{5FD74EC8-B337-4A48-8E66-C58382DE7C24}">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EAB01A95-A17F-E04E-8DBC-931429AB6E25}">
      <dgm:prSet phldrT="[文本]" custT="1"/>
      <dgm:spPr/>
      <dgm:t>
        <a:bodyPr/>
        <a:lstStyle/>
        <a:p>
          <a:r>
            <a:rPr lang="zh-CN" altLang="en-US" sz="1050" b="1" dirty="0" smtClean="0">
              <a:solidFill>
                <a:schemeClr val="bg1"/>
              </a:solidFill>
              <a:latin typeface="微软雅黑" panose="020B0503020204020204" pitchFamily="34" charset="-122"/>
              <a:ea typeface="微软雅黑" panose="020B0503020204020204" pitchFamily="34" charset="-122"/>
            </a:rPr>
            <a:t>进展报告</a:t>
          </a:r>
          <a:endParaRPr lang="zh-CN" altLang="en-US" sz="1050" b="1" dirty="0">
            <a:solidFill>
              <a:schemeClr val="bg1"/>
            </a:solidFill>
            <a:latin typeface="微软雅黑" panose="020B0503020204020204" pitchFamily="34" charset="-122"/>
            <a:ea typeface="微软雅黑" panose="020B0503020204020204" pitchFamily="34" charset="-122"/>
          </a:endParaRPr>
        </a:p>
      </dgm:t>
    </dgm:pt>
    <dgm:pt modelId="{08C9D81D-97A2-EE41-830D-A1642DD1A7B0}" type="parTrans" cxnId="{2706562A-8E36-9D48-8310-772A915165DC}">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577E5D62-4C0E-7D4B-9161-5BBDCC7BD5B1}" type="sibTrans" cxnId="{2706562A-8E36-9D48-8310-772A915165DC}">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767577E0-EB99-C34F-BAD0-D0DB9C393474}">
      <dgm:prSet phldrT="[文本]" custT="1"/>
      <dgm:spPr/>
      <dgm:t>
        <a:bodyPr/>
        <a:lstStyle/>
        <a:p>
          <a:r>
            <a:rPr lang="zh-CN" altLang="en-US" sz="1600" b="1"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决算</a:t>
          </a:r>
          <a:r>
            <a:rPr lang="zh-CN" altLang="en-US" sz="1050" b="1" dirty="0" smtClean="0">
              <a:solidFill>
                <a:schemeClr val="bg1"/>
              </a:solidFill>
              <a:latin typeface="微软雅黑" panose="020B0503020204020204" pitchFamily="34" charset="-122"/>
              <a:ea typeface="微软雅黑" panose="020B0503020204020204" pitchFamily="34" charset="-122"/>
            </a:rPr>
            <a:t>结题</a:t>
          </a:r>
          <a:endParaRPr lang="zh-CN" altLang="en-US" sz="1050" b="1" dirty="0">
            <a:solidFill>
              <a:schemeClr val="bg1"/>
            </a:solidFill>
            <a:latin typeface="微软雅黑" panose="020B0503020204020204" pitchFamily="34" charset="-122"/>
            <a:ea typeface="微软雅黑" panose="020B0503020204020204" pitchFamily="34" charset="-122"/>
          </a:endParaRPr>
        </a:p>
      </dgm:t>
    </dgm:pt>
    <dgm:pt modelId="{1FDF2BA7-7611-CD4C-84BE-A585F1AADA6A}" type="parTrans" cxnId="{9A9716CA-B5F2-9548-9945-23552DF30BF6}">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4964224C-6D28-044D-BE01-629431AF6D2B}" type="sibTrans" cxnId="{9A9716CA-B5F2-9548-9945-23552DF30BF6}">
      <dgm:prSet/>
      <dgm:spPr/>
      <dgm:t>
        <a:bodyPr/>
        <a:lstStyle/>
        <a:p>
          <a:endParaRPr lang="zh-CN" altLang="en-US" sz="2000" b="1">
            <a:solidFill>
              <a:schemeClr val="bg1"/>
            </a:solidFill>
            <a:latin typeface="微软雅黑" panose="020B0503020204020204" pitchFamily="34" charset="-122"/>
            <a:ea typeface="微软雅黑" panose="020B0503020204020204" pitchFamily="34" charset="-122"/>
          </a:endParaRPr>
        </a:p>
      </dgm:t>
    </dgm:pt>
    <dgm:pt modelId="{76924C1A-6F29-F24E-86BE-2D87A1D7A4CF}" type="pres">
      <dgm:prSet presAssocID="{E3D056DF-4912-9540-AC87-D38975439F73}" presName="Name0" presStyleCnt="0">
        <dgm:presLayoutVars>
          <dgm:dir/>
          <dgm:resizeHandles val="exact"/>
        </dgm:presLayoutVars>
      </dgm:prSet>
      <dgm:spPr/>
    </dgm:pt>
    <dgm:pt modelId="{5C8192CC-952D-2740-B67F-40C6A8EC4AC7}" type="pres">
      <dgm:prSet presAssocID="{3B915BAB-32AD-C141-9862-29EC6C10680E}" presName="parTxOnly" presStyleLbl="node1" presStyleIdx="0" presStyleCnt="7">
        <dgm:presLayoutVars>
          <dgm:bulletEnabled val="1"/>
        </dgm:presLayoutVars>
      </dgm:prSet>
      <dgm:spPr/>
      <dgm:t>
        <a:bodyPr/>
        <a:lstStyle/>
        <a:p>
          <a:endParaRPr lang="zh-CN" altLang="en-US"/>
        </a:p>
      </dgm:t>
    </dgm:pt>
    <dgm:pt modelId="{B5C0E1BE-212A-BD4E-BCCE-16D7307DDC3B}" type="pres">
      <dgm:prSet presAssocID="{2FE9A4CA-E5BF-024E-8995-BA871D7F7B24}" presName="parSpace" presStyleCnt="0"/>
      <dgm:spPr/>
    </dgm:pt>
    <dgm:pt modelId="{ECABF975-B4A7-2044-92BD-38F553A2C019}" type="pres">
      <dgm:prSet presAssocID="{ADEBD7F4-0E7D-0345-BA3E-CA68D2C08E19}" presName="parTxOnly" presStyleLbl="node1" presStyleIdx="1" presStyleCnt="7">
        <dgm:presLayoutVars>
          <dgm:bulletEnabled val="1"/>
        </dgm:presLayoutVars>
      </dgm:prSet>
      <dgm:spPr/>
      <dgm:t>
        <a:bodyPr/>
        <a:lstStyle/>
        <a:p>
          <a:endParaRPr lang="zh-CN" altLang="en-US"/>
        </a:p>
      </dgm:t>
    </dgm:pt>
    <dgm:pt modelId="{38F2E0C1-02CB-444A-B5E2-5EB12668C536}" type="pres">
      <dgm:prSet presAssocID="{C371953C-BEC3-2847-910D-BAD830032ABF}" presName="parSpace" presStyleCnt="0"/>
      <dgm:spPr/>
    </dgm:pt>
    <dgm:pt modelId="{A323B56B-59B2-C44C-9577-740E05CDD876}" type="pres">
      <dgm:prSet presAssocID="{BA34749C-FBBB-C849-8D44-408544BEE9B9}" presName="parTxOnly" presStyleLbl="node1" presStyleIdx="2" presStyleCnt="7">
        <dgm:presLayoutVars>
          <dgm:bulletEnabled val="1"/>
        </dgm:presLayoutVars>
      </dgm:prSet>
      <dgm:spPr/>
      <dgm:t>
        <a:bodyPr/>
        <a:lstStyle/>
        <a:p>
          <a:endParaRPr lang="zh-CN" altLang="en-US"/>
        </a:p>
      </dgm:t>
    </dgm:pt>
    <dgm:pt modelId="{22D989F7-10AC-014A-934E-9C4BFD3A0B7E}" type="pres">
      <dgm:prSet presAssocID="{551CF96E-50C2-394E-BF08-87EBE7F26AD5}" presName="parSpace" presStyleCnt="0"/>
      <dgm:spPr/>
    </dgm:pt>
    <dgm:pt modelId="{A0F03D67-0FA7-CE4F-AD82-B601593368EB}" type="pres">
      <dgm:prSet presAssocID="{EB0C1F53-695D-3443-857D-052080C1021B}" presName="parTxOnly" presStyleLbl="node1" presStyleIdx="3" presStyleCnt="7">
        <dgm:presLayoutVars>
          <dgm:bulletEnabled val="1"/>
        </dgm:presLayoutVars>
      </dgm:prSet>
      <dgm:spPr/>
      <dgm:t>
        <a:bodyPr/>
        <a:lstStyle/>
        <a:p>
          <a:endParaRPr lang="zh-CN" altLang="en-US"/>
        </a:p>
      </dgm:t>
    </dgm:pt>
    <dgm:pt modelId="{34DE0570-CA6F-7849-B691-F562844C780D}" type="pres">
      <dgm:prSet presAssocID="{90733157-B70E-6E4B-9C9E-2C2FFE11D710}" presName="parSpace" presStyleCnt="0"/>
      <dgm:spPr/>
    </dgm:pt>
    <dgm:pt modelId="{95048F8F-3276-6844-9ADE-18D7405A2329}" type="pres">
      <dgm:prSet presAssocID="{EAB01A95-A17F-E04E-8DBC-931429AB6E25}" presName="parTxOnly" presStyleLbl="node1" presStyleIdx="4" presStyleCnt="7">
        <dgm:presLayoutVars>
          <dgm:bulletEnabled val="1"/>
        </dgm:presLayoutVars>
      </dgm:prSet>
      <dgm:spPr/>
      <dgm:t>
        <a:bodyPr/>
        <a:lstStyle/>
        <a:p>
          <a:endParaRPr lang="zh-CN" altLang="en-US"/>
        </a:p>
      </dgm:t>
    </dgm:pt>
    <dgm:pt modelId="{43C7CC86-D093-1A44-B75C-9B8B63174D44}" type="pres">
      <dgm:prSet presAssocID="{577E5D62-4C0E-7D4B-9161-5BBDCC7BD5B1}" presName="parSpace" presStyleCnt="0"/>
      <dgm:spPr/>
    </dgm:pt>
    <dgm:pt modelId="{A7C89925-890F-1643-A90B-C72E16D891D0}" type="pres">
      <dgm:prSet presAssocID="{203A0F00-766F-8048-83E2-7121C6CAA7B2}" presName="parTxOnly" presStyleLbl="node1" presStyleIdx="5" presStyleCnt="7">
        <dgm:presLayoutVars>
          <dgm:bulletEnabled val="1"/>
        </dgm:presLayoutVars>
      </dgm:prSet>
      <dgm:spPr/>
      <dgm:t>
        <a:bodyPr/>
        <a:lstStyle/>
        <a:p>
          <a:endParaRPr lang="zh-CN" altLang="en-US"/>
        </a:p>
      </dgm:t>
    </dgm:pt>
    <dgm:pt modelId="{8BEE2118-ADCC-E449-B454-409CBD6474F5}" type="pres">
      <dgm:prSet presAssocID="{91F9F345-9996-E14C-833A-DF49543DB34D}" presName="parSpace" presStyleCnt="0"/>
      <dgm:spPr/>
    </dgm:pt>
    <dgm:pt modelId="{19D170DD-7AFA-6E4E-B961-99B7D837FDFD}" type="pres">
      <dgm:prSet presAssocID="{767577E0-EB99-C34F-BAD0-D0DB9C393474}" presName="parTxOnly" presStyleLbl="node1" presStyleIdx="6" presStyleCnt="7">
        <dgm:presLayoutVars>
          <dgm:bulletEnabled val="1"/>
        </dgm:presLayoutVars>
      </dgm:prSet>
      <dgm:spPr/>
      <dgm:t>
        <a:bodyPr/>
        <a:lstStyle/>
        <a:p>
          <a:endParaRPr lang="zh-CN" altLang="en-US"/>
        </a:p>
      </dgm:t>
    </dgm:pt>
  </dgm:ptLst>
  <dgm:cxnLst>
    <dgm:cxn modelId="{9A9716CA-B5F2-9548-9945-23552DF30BF6}" srcId="{E3D056DF-4912-9540-AC87-D38975439F73}" destId="{767577E0-EB99-C34F-BAD0-D0DB9C393474}" srcOrd="6" destOrd="0" parTransId="{1FDF2BA7-7611-CD4C-84BE-A585F1AADA6A}" sibTransId="{4964224C-6D28-044D-BE01-629431AF6D2B}"/>
    <dgm:cxn modelId="{80E589AC-2FA9-7B4B-B229-0EAD18265A6D}" type="presOf" srcId="{203A0F00-766F-8048-83E2-7121C6CAA7B2}" destId="{A7C89925-890F-1643-A90B-C72E16D891D0}" srcOrd="0" destOrd="0" presId="urn:microsoft.com/office/officeart/2005/8/layout/hChevron3"/>
    <dgm:cxn modelId="{47504E9A-AE2E-7145-A445-BD3F78B0DE25}" type="presOf" srcId="{BA34749C-FBBB-C849-8D44-408544BEE9B9}" destId="{A323B56B-59B2-C44C-9577-740E05CDD876}" srcOrd="0" destOrd="0" presId="urn:microsoft.com/office/officeart/2005/8/layout/hChevron3"/>
    <dgm:cxn modelId="{2706562A-8E36-9D48-8310-772A915165DC}" srcId="{E3D056DF-4912-9540-AC87-D38975439F73}" destId="{EAB01A95-A17F-E04E-8DBC-931429AB6E25}" srcOrd="4" destOrd="0" parTransId="{08C9D81D-97A2-EE41-830D-A1642DD1A7B0}" sibTransId="{577E5D62-4C0E-7D4B-9161-5BBDCC7BD5B1}"/>
    <dgm:cxn modelId="{105B4F96-F4AB-FE48-90A7-D662FFD48F39}" srcId="{E3D056DF-4912-9540-AC87-D38975439F73}" destId="{ADEBD7F4-0E7D-0345-BA3E-CA68D2C08E19}" srcOrd="1" destOrd="0" parTransId="{B81BE096-925A-514B-9F62-EEF8032CBCCE}" sibTransId="{C371953C-BEC3-2847-910D-BAD830032ABF}"/>
    <dgm:cxn modelId="{7FE17F29-8CB3-294B-8660-BFF35BF0E880}" srcId="{E3D056DF-4912-9540-AC87-D38975439F73}" destId="{3B915BAB-32AD-C141-9862-29EC6C10680E}" srcOrd="0" destOrd="0" parTransId="{152C4216-A683-2043-9E53-708AEA1FBAF6}" sibTransId="{2FE9A4CA-E5BF-024E-8995-BA871D7F7B24}"/>
    <dgm:cxn modelId="{5FD74EC8-B337-4A48-8E66-C58382DE7C24}" srcId="{E3D056DF-4912-9540-AC87-D38975439F73}" destId="{EB0C1F53-695D-3443-857D-052080C1021B}" srcOrd="3" destOrd="0" parTransId="{34F35180-FF67-404B-ABD1-997620A2DF2B}" sibTransId="{90733157-B70E-6E4B-9C9E-2C2FFE11D710}"/>
    <dgm:cxn modelId="{F1707A3F-22ED-8D49-BCBA-D2ECA5A2DAD3}" srcId="{E3D056DF-4912-9540-AC87-D38975439F73}" destId="{BA34749C-FBBB-C849-8D44-408544BEE9B9}" srcOrd="2" destOrd="0" parTransId="{3EB403F9-E1B0-2944-BEB2-602C39A8E51E}" sibTransId="{551CF96E-50C2-394E-BF08-87EBE7F26AD5}"/>
    <dgm:cxn modelId="{CDBA35F5-0172-C84E-B342-2DD3D3E4BB4E}" type="presOf" srcId="{ADEBD7F4-0E7D-0345-BA3E-CA68D2C08E19}" destId="{ECABF975-B4A7-2044-92BD-38F553A2C019}" srcOrd="0" destOrd="0" presId="urn:microsoft.com/office/officeart/2005/8/layout/hChevron3"/>
    <dgm:cxn modelId="{45EBEFA0-A693-0645-8CEF-6D6E1F1888E1}" type="presOf" srcId="{E3D056DF-4912-9540-AC87-D38975439F73}" destId="{76924C1A-6F29-F24E-86BE-2D87A1D7A4CF}" srcOrd="0" destOrd="0" presId="urn:microsoft.com/office/officeart/2005/8/layout/hChevron3"/>
    <dgm:cxn modelId="{AC94A1E7-0F98-D845-B8B3-3B17C7FAC304}" srcId="{E3D056DF-4912-9540-AC87-D38975439F73}" destId="{203A0F00-766F-8048-83E2-7121C6CAA7B2}" srcOrd="5" destOrd="0" parTransId="{A688F58F-6DDC-804B-AD97-587DD488F09C}" sibTransId="{91F9F345-9996-E14C-833A-DF49543DB34D}"/>
    <dgm:cxn modelId="{1E1C98A7-D6FB-4346-908B-AE0189E22DE5}" type="presOf" srcId="{3B915BAB-32AD-C141-9862-29EC6C10680E}" destId="{5C8192CC-952D-2740-B67F-40C6A8EC4AC7}" srcOrd="0" destOrd="0" presId="urn:microsoft.com/office/officeart/2005/8/layout/hChevron3"/>
    <dgm:cxn modelId="{AAB929B3-7946-4248-A3B2-A4EA35B66103}" type="presOf" srcId="{EB0C1F53-695D-3443-857D-052080C1021B}" destId="{A0F03D67-0FA7-CE4F-AD82-B601593368EB}" srcOrd="0" destOrd="0" presId="urn:microsoft.com/office/officeart/2005/8/layout/hChevron3"/>
    <dgm:cxn modelId="{9659DAA0-53B0-1C4C-959C-68E194FD90E4}" type="presOf" srcId="{767577E0-EB99-C34F-BAD0-D0DB9C393474}" destId="{19D170DD-7AFA-6E4E-B961-99B7D837FDFD}" srcOrd="0" destOrd="0" presId="urn:microsoft.com/office/officeart/2005/8/layout/hChevron3"/>
    <dgm:cxn modelId="{1DA2C30F-1FF6-7E40-8826-BDFD55C9A42D}" type="presOf" srcId="{EAB01A95-A17F-E04E-8DBC-931429AB6E25}" destId="{95048F8F-3276-6844-9ADE-18D7405A2329}" srcOrd="0" destOrd="0" presId="urn:microsoft.com/office/officeart/2005/8/layout/hChevron3"/>
    <dgm:cxn modelId="{8429B24A-0B82-BF4E-93A9-348FF8C0D7EA}" type="presParOf" srcId="{76924C1A-6F29-F24E-86BE-2D87A1D7A4CF}" destId="{5C8192CC-952D-2740-B67F-40C6A8EC4AC7}" srcOrd="0" destOrd="0" presId="urn:microsoft.com/office/officeart/2005/8/layout/hChevron3"/>
    <dgm:cxn modelId="{A88509DE-BD49-A341-BFAC-0F5581688734}" type="presParOf" srcId="{76924C1A-6F29-F24E-86BE-2D87A1D7A4CF}" destId="{B5C0E1BE-212A-BD4E-BCCE-16D7307DDC3B}" srcOrd="1" destOrd="0" presId="urn:microsoft.com/office/officeart/2005/8/layout/hChevron3"/>
    <dgm:cxn modelId="{8017B3EB-773B-B54C-B680-02B3F8AB8F87}" type="presParOf" srcId="{76924C1A-6F29-F24E-86BE-2D87A1D7A4CF}" destId="{ECABF975-B4A7-2044-92BD-38F553A2C019}" srcOrd="2" destOrd="0" presId="urn:microsoft.com/office/officeart/2005/8/layout/hChevron3"/>
    <dgm:cxn modelId="{05D10FFD-B894-A044-93D3-F9842E77ABA8}" type="presParOf" srcId="{76924C1A-6F29-F24E-86BE-2D87A1D7A4CF}" destId="{38F2E0C1-02CB-444A-B5E2-5EB12668C536}" srcOrd="3" destOrd="0" presId="urn:microsoft.com/office/officeart/2005/8/layout/hChevron3"/>
    <dgm:cxn modelId="{0E624C27-47E8-EB4F-9C8E-6AF0D4DE1FD5}" type="presParOf" srcId="{76924C1A-6F29-F24E-86BE-2D87A1D7A4CF}" destId="{A323B56B-59B2-C44C-9577-740E05CDD876}" srcOrd="4" destOrd="0" presId="urn:microsoft.com/office/officeart/2005/8/layout/hChevron3"/>
    <dgm:cxn modelId="{C2ECADC8-3B53-694C-9134-3E63141782B0}" type="presParOf" srcId="{76924C1A-6F29-F24E-86BE-2D87A1D7A4CF}" destId="{22D989F7-10AC-014A-934E-9C4BFD3A0B7E}" srcOrd="5" destOrd="0" presId="urn:microsoft.com/office/officeart/2005/8/layout/hChevron3"/>
    <dgm:cxn modelId="{AA429D36-71D9-9740-B8B9-2A1E1D75AF60}" type="presParOf" srcId="{76924C1A-6F29-F24E-86BE-2D87A1D7A4CF}" destId="{A0F03D67-0FA7-CE4F-AD82-B601593368EB}" srcOrd="6" destOrd="0" presId="urn:microsoft.com/office/officeart/2005/8/layout/hChevron3"/>
    <dgm:cxn modelId="{1214B244-EBEE-B64A-BB97-34F3438EAB08}" type="presParOf" srcId="{76924C1A-6F29-F24E-86BE-2D87A1D7A4CF}" destId="{34DE0570-CA6F-7849-B691-F562844C780D}" srcOrd="7" destOrd="0" presId="urn:microsoft.com/office/officeart/2005/8/layout/hChevron3"/>
    <dgm:cxn modelId="{A4508BD4-4645-244B-91F8-C7CECF5FF027}" type="presParOf" srcId="{76924C1A-6F29-F24E-86BE-2D87A1D7A4CF}" destId="{95048F8F-3276-6844-9ADE-18D7405A2329}" srcOrd="8" destOrd="0" presId="urn:microsoft.com/office/officeart/2005/8/layout/hChevron3"/>
    <dgm:cxn modelId="{42AE1AF6-AB63-D447-A4D7-4D79A91C46E5}" type="presParOf" srcId="{76924C1A-6F29-F24E-86BE-2D87A1D7A4CF}" destId="{43C7CC86-D093-1A44-B75C-9B8B63174D44}" srcOrd="9" destOrd="0" presId="urn:microsoft.com/office/officeart/2005/8/layout/hChevron3"/>
    <dgm:cxn modelId="{76A0209F-3BC0-D547-867D-A938DC748485}" type="presParOf" srcId="{76924C1A-6F29-F24E-86BE-2D87A1D7A4CF}" destId="{A7C89925-890F-1643-A90B-C72E16D891D0}" srcOrd="10" destOrd="0" presId="urn:microsoft.com/office/officeart/2005/8/layout/hChevron3"/>
    <dgm:cxn modelId="{45A1BF05-4B45-E74D-969B-DC0766CFA6A2}" type="presParOf" srcId="{76924C1A-6F29-F24E-86BE-2D87A1D7A4CF}" destId="{8BEE2118-ADCC-E449-B454-409CBD6474F5}" srcOrd="11" destOrd="0" presId="urn:microsoft.com/office/officeart/2005/8/layout/hChevron3"/>
    <dgm:cxn modelId="{A442D7BC-124A-A240-BC4F-DD2D615F4803}" type="presParOf" srcId="{76924C1A-6F29-F24E-86BE-2D87A1D7A4CF}" destId="{19D170DD-7AFA-6E4E-B961-99B7D837FDFD}" srcOrd="1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C36551-89CF-4275-A9B4-B5150BD473F3}">
      <dsp:nvSpPr>
        <dsp:cNvPr id="0" name=""/>
        <dsp:cNvSpPr/>
      </dsp:nvSpPr>
      <dsp:spPr>
        <a:xfrm rot="16200000">
          <a:off x="432048" y="-432048"/>
          <a:ext cx="2520279" cy="3384376"/>
        </a:xfrm>
        <a:prstGeom prst="round1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26720" tIns="426720" rIns="426720" bIns="426720" numCol="1" spcCol="1270" anchor="ctr" anchorCtr="0">
          <a:noAutofit/>
        </a:bodyPr>
        <a:lstStyle/>
        <a:p>
          <a:pPr lvl="0" algn="ctr" defTabSz="2667000">
            <a:lnSpc>
              <a:spcPct val="90000"/>
            </a:lnSpc>
            <a:spcBef>
              <a:spcPct val="0"/>
            </a:spcBef>
            <a:spcAft>
              <a:spcPct val="35000"/>
            </a:spcAft>
          </a:pPr>
          <a:r>
            <a:rPr lang="zh-CN" altLang="en-US" sz="6000" kern="1200" dirty="0" smtClean="0">
              <a:latin typeface="微软雅黑" panose="020B0503020204020204" pitchFamily="34" charset="-122"/>
              <a:ea typeface="微软雅黑" panose="020B0503020204020204" pitchFamily="34" charset="-122"/>
            </a:rPr>
            <a:t>编制</a:t>
          </a:r>
          <a:endParaRPr lang="zh-CN" altLang="en-US" sz="6000" kern="1200" dirty="0">
            <a:latin typeface="微软雅黑" panose="020B0503020204020204" pitchFamily="34" charset="-122"/>
            <a:ea typeface="微软雅黑" panose="020B0503020204020204" pitchFamily="34" charset="-122"/>
          </a:endParaRPr>
        </a:p>
      </dsp:txBody>
      <dsp:txXfrm rot="5400000">
        <a:off x="-1" y="1"/>
        <a:ext cx="3384376" cy="1890210"/>
      </dsp:txXfrm>
    </dsp:sp>
    <dsp:sp modelId="{0F67020E-5574-42DB-BA31-2797046B1ADB}">
      <dsp:nvSpPr>
        <dsp:cNvPr id="0" name=""/>
        <dsp:cNvSpPr/>
      </dsp:nvSpPr>
      <dsp:spPr>
        <a:xfrm>
          <a:off x="3384376" y="0"/>
          <a:ext cx="3384376" cy="2520279"/>
        </a:xfrm>
        <a:prstGeom prst="round1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26720" tIns="426720" rIns="426720" bIns="426720" numCol="1" spcCol="1270" anchor="ctr" anchorCtr="0">
          <a:noAutofit/>
        </a:bodyPr>
        <a:lstStyle/>
        <a:p>
          <a:pPr lvl="0" algn="ctr" defTabSz="2667000">
            <a:lnSpc>
              <a:spcPct val="90000"/>
            </a:lnSpc>
            <a:spcBef>
              <a:spcPct val="0"/>
            </a:spcBef>
            <a:spcAft>
              <a:spcPct val="35000"/>
            </a:spcAft>
          </a:pPr>
          <a:r>
            <a:rPr lang="zh-CN" altLang="en-US" sz="6000" kern="1200" dirty="0" smtClean="0">
              <a:latin typeface="微软雅黑" panose="020B0503020204020204" pitchFamily="34" charset="-122"/>
              <a:ea typeface="微软雅黑" panose="020B0503020204020204" pitchFamily="34" charset="-122"/>
            </a:rPr>
            <a:t>批复</a:t>
          </a:r>
          <a:endParaRPr lang="zh-CN" altLang="en-US" sz="6000" kern="1200" dirty="0">
            <a:latin typeface="微软雅黑" panose="020B0503020204020204" pitchFamily="34" charset="-122"/>
            <a:ea typeface="微软雅黑" panose="020B0503020204020204" pitchFamily="34" charset="-122"/>
          </a:endParaRPr>
        </a:p>
      </dsp:txBody>
      <dsp:txXfrm>
        <a:off x="3384376" y="0"/>
        <a:ext cx="3384376" cy="1890210"/>
      </dsp:txXfrm>
    </dsp:sp>
    <dsp:sp modelId="{BBF76224-BE5A-4876-BE14-D58F52F7338C}">
      <dsp:nvSpPr>
        <dsp:cNvPr id="0" name=""/>
        <dsp:cNvSpPr/>
      </dsp:nvSpPr>
      <dsp:spPr>
        <a:xfrm rot="10800000">
          <a:off x="0" y="2520279"/>
          <a:ext cx="3384376" cy="2520279"/>
        </a:xfrm>
        <a:prstGeom prst="round1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26720" tIns="426720" rIns="426720" bIns="426720" numCol="1" spcCol="1270" anchor="ctr" anchorCtr="0">
          <a:noAutofit/>
        </a:bodyPr>
        <a:lstStyle/>
        <a:p>
          <a:pPr lvl="0" algn="ctr" defTabSz="2667000">
            <a:lnSpc>
              <a:spcPct val="90000"/>
            </a:lnSpc>
            <a:spcBef>
              <a:spcPct val="0"/>
            </a:spcBef>
            <a:spcAft>
              <a:spcPct val="35000"/>
            </a:spcAft>
          </a:pPr>
          <a:r>
            <a:rPr lang="zh-CN" altLang="en-US" sz="6000" b="0" kern="1200" cap="none" spc="0" dirty="0" smtClean="0">
              <a:ln w="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评价</a:t>
          </a:r>
          <a:endParaRPr lang="zh-CN" altLang="en-US" sz="6000" b="0" kern="1200" cap="none" spc="0" dirty="0">
            <a:ln w="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dsp:txBody>
      <dsp:txXfrm rot="10800000">
        <a:off x="0" y="3150349"/>
        <a:ext cx="3384376" cy="1890210"/>
      </dsp:txXfrm>
    </dsp:sp>
    <dsp:sp modelId="{F4305D4F-7507-4B23-8148-6694F3E06325}">
      <dsp:nvSpPr>
        <dsp:cNvPr id="0" name=""/>
        <dsp:cNvSpPr/>
      </dsp:nvSpPr>
      <dsp:spPr>
        <a:xfrm rot="5400000">
          <a:off x="3816424" y="2088231"/>
          <a:ext cx="2520279" cy="3384376"/>
        </a:xfrm>
        <a:prstGeom prst="round1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426720" tIns="426720" rIns="426720" bIns="426720" numCol="1" spcCol="1270" anchor="ctr" anchorCtr="0">
          <a:noAutofit/>
        </a:bodyPr>
        <a:lstStyle/>
        <a:p>
          <a:pPr lvl="0" algn="ctr" defTabSz="2667000">
            <a:lnSpc>
              <a:spcPct val="90000"/>
            </a:lnSpc>
            <a:spcBef>
              <a:spcPct val="0"/>
            </a:spcBef>
            <a:spcAft>
              <a:spcPct val="35000"/>
            </a:spcAft>
          </a:pPr>
          <a:r>
            <a:rPr lang="zh-CN" altLang="en-US" sz="6000" kern="1200" smtClean="0">
              <a:latin typeface="微软雅黑" panose="020B0503020204020204" pitchFamily="34" charset="-122"/>
              <a:ea typeface="微软雅黑" panose="020B0503020204020204" pitchFamily="34" charset="-122"/>
            </a:rPr>
            <a:t>执行</a:t>
          </a:r>
          <a:endParaRPr lang="zh-CN" altLang="en-US" sz="6000" kern="1200" dirty="0">
            <a:latin typeface="微软雅黑" panose="020B0503020204020204" pitchFamily="34" charset="-122"/>
            <a:ea typeface="微软雅黑" panose="020B0503020204020204" pitchFamily="34" charset="-122"/>
          </a:endParaRPr>
        </a:p>
      </dsp:txBody>
      <dsp:txXfrm rot="-5400000">
        <a:off x="3384375" y="3150349"/>
        <a:ext cx="3384376" cy="1890210"/>
      </dsp:txXfrm>
    </dsp:sp>
    <dsp:sp modelId="{B6BE38BF-30B1-46AB-A303-932E1DF589BD}">
      <dsp:nvSpPr>
        <dsp:cNvPr id="0" name=""/>
        <dsp:cNvSpPr/>
      </dsp:nvSpPr>
      <dsp:spPr>
        <a:xfrm>
          <a:off x="2369063" y="1890209"/>
          <a:ext cx="2030625" cy="1260139"/>
        </a:xfrm>
        <a:prstGeom prst="roundRect">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zh-CN" altLang="en-US" sz="5400" kern="1200" dirty="0" smtClean="0">
              <a:latin typeface="微软雅黑" panose="020B0503020204020204" pitchFamily="34" charset="-122"/>
              <a:ea typeface="微软雅黑" panose="020B0503020204020204" pitchFamily="34" charset="-122"/>
            </a:rPr>
            <a:t>预算</a:t>
          </a:r>
          <a:endParaRPr lang="zh-CN" altLang="en-US" sz="5400" kern="1200" dirty="0">
            <a:latin typeface="微软雅黑" panose="020B0503020204020204" pitchFamily="34" charset="-122"/>
            <a:ea typeface="微软雅黑" panose="020B0503020204020204" pitchFamily="34" charset="-122"/>
          </a:endParaRPr>
        </a:p>
      </dsp:txBody>
      <dsp:txXfrm>
        <a:off x="2430578" y="1951724"/>
        <a:ext cx="1907595" cy="11371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181DCA-A2A2-46E8-97D8-BC6AFDED9798}">
      <dsp:nvSpPr>
        <dsp:cNvPr id="0" name=""/>
        <dsp:cNvSpPr/>
      </dsp:nvSpPr>
      <dsp:spPr>
        <a:xfrm>
          <a:off x="0" y="0"/>
          <a:ext cx="8064895" cy="17928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CN" altLang="en-US" sz="2000" b="1" kern="1200" dirty="0" smtClean="0">
              <a:latin typeface="微软雅黑" panose="020B0503020204020204" pitchFamily="34" charset="-122"/>
              <a:ea typeface="微软雅黑" panose="020B0503020204020204" pitchFamily="34" charset="-122"/>
            </a:rPr>
            <a:t>目标相关性</a:t>
          </a:r>
          <a:endParaRPr lang="zh-CN" altLang="en-US" sz="2000" b="1" kern="1200" dirty="0">
            <a:latin typeface="微软雅黑" panose="020B0503020204020204" pitchFamily="34" charset="-122"/>
            <a:ea typeface="微软雅黑" panose="020B0503020204020204" pitchFamily="34" charset="-122"/>
          </a:endParaRPr>
        </a:p>
        <a:p>
          <a:pPr marL="171450" lvl="1" indent="0" algn="l" defTabSz="711200">
            <a:lnSpc>
              <a:spcPct val="90000"/>
            </a:lnSpc>
            <a:spcBef>
              <a:spcPct val="0"/>
            </a:spcBef>
            <a:spcAft>
              <a:spcPct val="15000"/>
            </a:spcAft>
            <a:buChar char="••"/>
          </a:pPr>
          <a:r>
            <a:rPr lang="zh-CN" altLang="en-US" sz="2400" kern="1200" dirty="0" smtClean="0">
              <a:latin typeface="微软雅黑" panose="020B0503020204020204" pitchFamily="34" charset="-122"/>
              <a:ea typeface="微软雅黑" panose="020B0503020204020204" pitchFamily="34" charset="-122"/>
            </a:rPr>
            <a:t>与研发任务密切相关，围绕项目目标、任务及技术路线等内容；</a:t>
          </a:r>
          <a:endParaRPr lang="zh-CN" altLang="en-US" sz="2400" kern="1200" dirty="0">
            <a:latin typeface="微软雅黑" panose="020B0503020204020204" pitchFamily="34" charset="-122"/>
            <a:ea typeface="微软雅黑" panose="020B0503020204020204" pitchFamily="34" charset="-122"/>
          </a:endParaRPr>
        </a:p>
      </dsp:txBody>
      <dsp:txXfrm>
        <a:off x="1753999" y="0"/>
        <a:ext cx="6310896" cy="1792890"/>
      </dsp:txXfrm>
    </dsp:sp>
    <dsp:sp modelId="{FE01A672-69B5-4B27-8F84-B5056E66B70A}">
      <dsp:nvSpPr>
        <dsp:cNvPr id="0" name=""/>
        <dsp:cNvSpPr/>
      </dsp:nvSpPr>
      <dsp:spPr>
        <a:xfrm>
          <a:off x="141020" y="332363"/>
          <a:ext cx="1612979" cy="1128162"/>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5000" r="-1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07C915D-35C3-426C-9581-F347F4E81624}">
      <dsp:nvSpPr>
        <dsp:cNvPr id="0" name=""/>
        <dsp:cNvSpPr/>
      </dsp:nvSpPr>
      <dsp:spPr>
        <a:xfrm>
          <a:off x="0" y="1933910"/>
          <a:ext cx="8064895" cy="148467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CN" altLang="en-US" sz="2000" b="1" kern="1200" dirty="0" smtClean="0">
              <a:latin typeface="微软雅黑" panose="020B0503020204020204" pitchFamily="34" charset="-122"/>
              <a:ea typeface="微软雅黑" panose="020B0503020204020204" pitchFamily="34" charset="-122"/>
            </a:rPr>
            <a:t>政策相符性</a:t>
          </a:r>
          <a:endParaRPr lang="zh-CN" altLang="en-US" sz="2000" b="1" kern="1200" dirty="0">
            <a:latin typeface="微软雅黑" panose="020B0503020204020204" pitchFamily="34" charset="-122"/>
            <a:ea typeface="微软雅黑" panose="020B0503020204020204" pitchFamily="34" charset="-122"/>
          </a:endParaRPr>
        </a:p>
        <a:p>
          <a:pPr marL="171450" lvl="1" indent="-171450" algn="l" defTabSz="800100">
            <a:lnSpc>
              <a:spcPct val="90000"/>
            </a:lnSpc>
            <a:spcBef>
              <a:spcPct val="0"/>
            </a:spcBef>
            <a:spcAft>
              <a:spcPct val="15000"/>
            </a:spcAft>
            <a:buChar char="••"/>
          </a:pPr>
          <a:r>
            <a:rPr lang="zh-CN" altLang="en-US" sz="1800" kern="1200" dirty="0" smtClean="0">
              <a:latin typeface="微软雅黑" panose="020B0503020204020204" pitchFamily="34" charset="-122"/>
              <a:ea typeface="微软雅黑" panose="020B0503020204020204" pitchFamily="34" charset="-122"/>
            </a:rPr>
            <a:t>应符合经费管理办法规定，履行采购询价程序，选择恰当结算方式，严格控制开支范围和开支标准等。</a:t>
          </a:r>
          <a:r>
            <a:rPr lang="zh-CN" altLang="en-US" sz="18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讲规则不含糊！</a:t>
          </a:r>
          <a:endParaRPr lang="zh-CN" altLang="en-US" sz="1800" b="1" kern="120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dsp:txBody>
      <dsp:txXfrm>
        <a:off x="1753999" y="1933910"/>
        <a:ext cx="6310896" cy="1484676"/>
      </dsp:txXfrm>
    </dsp:sp>
    <dsp:sp modelId="{3D44E0D8-8865-4EAA-85A3-71DD59CB2752}">
      <dsp:nvSpPr>
        <dsp:cNvPr id="0" name=""/>
        <dsp:cNvSpPr/>
      </dsp:nvSpPr>
      <dsp:spPr>
        <a:xfrm>
          <a:off x="141020" y="2112167"/>
          <a:ext cx="1612979" cy="1128162"/>
        </a:xfrm>
        <a:prstGeom prst="roundRect">
          <a:avLst>
            <a:gd name="adj" fmla="val 1000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12000" r="-12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2853A3-31B2-4D15-BC45-6C80EB9546F9}">
      <dsp:nvSpPr>
        <dsp:cNvPr id="0" name=""/>
        <dsp:cNvSpPr/>
      </dsp:nvSpPr>
      <dsp:spPr>
        <a:xfrm>
          <a:off x="0" y="3449442"/>
          <a:ext cx="8064895" cy="176574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zh-CN" altLang="en-US" sz="2000" b="1" kern="1200" dirty="0" smtClean="0">
              <a:latin typeface="微软雅黑" panose="020B0503020204020204" pitchFamily="34" charset="-122"/>
              <a:ea typeface="微软雅黑" panose="020B0503020204020204" pitchFamily="34" charset="-122"/>
            </a:rPr>
            <a:t>经济合理性</a:t>
          </a:r>
          <a:endParaRPr lang="zh-CN" altLang="en-US" sz="2000" b="1" kern="1200" dirty="0">
            <a:latin typeface="微软雅黑" panose="020B0503020204020204" pitchFamily="34" charset="-122"/>
            <a:ea typeface="微软雅黑" panose="020B0503020204020204" pitchFamily="34" charset="-122"/>
          </a:endParaRPr>
        </a:p>
        <a:p>
          <a:pPr marL="171450" lvl="1" indent="-171450" algn="l" defTabSz="800100">
            <a:lnSpc>
              <a:spcPct val="90000"/>
            </a:lnSpc>
            <a:spcBef>
              <a:spcPct val="0"/>
            </a:spcBef>
            <a:spcAft>
              <a:spcPct val="15000"/>
            </a:spcAft>
            <a:buChar char="••"/>
          </a:pPr>
          <a:r>
            <a:rPr lang="zh-CN" altLang="en-US" sz="1800" kern="1200" dirty="0" smtClean="0">
              <a:latin typeface="微软雅黑" panose="020B0503020204020204" pitchFamily="34" charset="-122"/>
              <a:ea typeface="微软雅黑" panose="020B0503020204020204" pitchFamily="34" charset="-122"/>
            </a:rPr>
            <a:t>材料、设备等支出与市场同类产品价格水平匹配，关注出国人次、会议规模次数、样本采集数量、原材料的种类、劳务人员数量、报酬等。 </a:t>
          </a:r>
          <a:r>
            <a:rPr lang="zh-CN" altLang="en-US" sz="20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少花钱多办事！</a:t>
          </a:r>
          <a:endParaRPr lang="zh-CN" altLang="en-US" sz="2000" b="1" kern="120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dsp:txBody>
      <dsp:txXfrm>
        <a:off x="1753999" y="3449442"/>
        <a:ext cx="6310896" cy="1765744"/>
      </dsp:txXfrm>
    </dsp:sp>
    <dsp:sp modelId="{AEF5A026-A147-4024-BC7A-3B1842FB123C}">
      <dsp:nvSpPr>
        <dsp:cNvPr id="0" name=""/>
        <dsp:cNvSpPr/>
      </dsp:nvSpPr>
      <dsp:spPr>
        <a:xfrm>
          <a:off x="141020" y="3878398"/>
          <a:ext cx="1612979" cy="1128162"/>
        </a:xfrm>
        <a:prstGeom prst="roundRect">
          <a:avLst>
            <a:gd name="adj" fmla="val 10000"/>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t="-28000" b="-28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8B7D3F-F4E6-024E-9379-FFE96AAA5D3A}">
      <dsp:nvSpPr>
        <dsp:cNvPr id="0" name=""/>
        <dsp:cNvSpPr/>
      </dsp:nvSpPr>
      <dsp:spPr>
        <a:xfrm>
          <a:off x="3028212" y="51255"/>
          <a:ext cx="1784911" cy="118994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kern="1200" dirty="0" smtClean="0">
              <a:latin typeface="Microsoft YaHei" charset="-122"/>
              <a:ea typeface="Microsoft YaHei" charset="-122"/>
              <a:cs typeface="Microsoft YaHei" charset="-122"/>
            </a:rPr>
            <a:t>经费预算</a:t>
          </a:r>
          <a:endParaRPr lang="zh-CN" altLang="en-US" sz="2800" kern="1200" dirty="0">
            <a:latin typeface="Microsoft YaHei" charset="-122"/>
            <a:ea typeface="Microsoft YaHei" charset="-122"/>
            <a:cs typeface="Microsoft YaHei" charset="-122"/>
          </a:endParaRPr>
        </a:p>
      </dsp:txBody>
      <dsp:txXfrm>
        <a:off x="3063064" y="86107"/>
        <a:ext cx="1715207" cy="1120237"/>
      </dsp:txXfrm>
    </dsp:sp>
    <dsp:sp modelId="{468FCAE5-1A9C-834E-A523-AC9CBEBF8601}">
      <dsp:nvSpPr>
        <dsp:cNvPr id="0" name=""/>
        <dsp:cNvSpPr/>
      </dsp:nvSpPr>
      <dsp:spPr>
        <a:xfrm>
          <a:off x="2052736" y="1241196"/>
          <a:ext cx="1867932" cy="475976"/>
        </a:xfrm>
        <a:custGeom>
          <a:avLst/>
          <a:gdLst/>
          <a:ahLst/>
          <a:cxnLst/>
          <a:rect l="0" t="0" r="0" b="0"/>
          <a:pathLst>
            <a:path>
              <a:moveTo>
                <a:pt x="1867932" y="0"/>
              </a:moveTo>
              <a:lnTo>
                <a:pt x="1867932" y="237988"/>
              </a:lnTo>
              <a:lnTo>
                <a:pt x="0" y="237988"/>
              </a:lnTo>
              <a:lnTo>
                <a:pt x="0" y="47597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7136F9-C9EB-CC47-8112-B8BDACCBE807}">
      <dsp:nvSpPr>
        <dsp:cNvPr id="0" name=""/>
        <dsp:cNvSpPr/>
      </dsp:nvSpPr>
      <dsp:spPr>
        <a:xfrm>
          <a:off x="1160280" y="1717173"/>
          <a:ext cx="1784911" cy="118994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kern="1200" dirty="0" smtClean="0">
              <a:latin typeface="Microsoft YaHei" charset="-122"/>
              <a:ea typeface="Microsoft YaHei" charset="-122"/>
              <a:cs typeface="Microsoft YaHei" charset="-122"/>
            </a:rPr>
            <a:t>支出</a:t>
          </a:r>
          <a:endParaRPr lang="zh-CN" altLang="en-US" sz="2800" kern="1200" dirty="0">
            <a:latin typeface="Microsoft YaHei" charset="-122"/>
            <a:ea typeface="Microsoft YaHei" charset="-122"/>
            <a:cs typeface="Microsoft YaHei" charset="-122"/>
          </a:endParaRPr>
        </a:p>
      </dsp:txBody>
      <dsp:txXfrm>
        <a:off x="1195132" y="1752025"/>
        <a:ext cx="1715207" cy="1120237"/>
      </dsp:txXfrm>
    </dsp:sp>
    <dsp:sp modelId="{092121E8-9472-A843-BE55-B01DC0FF4468}">
      <dsp:nvSpPr>
        <dsp:cNvPr id="0" name=""/>
        <dsp:cNvSpPr/>
      </dsp:nvSpPr>
      <dsp:spPr>
        <a:xfrm>
          <a:off x="892543" y="2907114"/>
          <a:ext cx="1160192" cy="475976"/>
        </a:xfrm>
        <a:custGeom>
          <a:avLst/>
          <a:gdLst/>
          <a:ahLst/>
          <a:cxnLst/>
          <a:rect l="0" t="0" r="0" b="0"/>
          <a:pathLst>
            <a:path>
              <a:moveTo>
                <a:pt x="1160192" y="0"/>
              </a:moveTo>
              <a:lnTo>
                <a:pt x="1160192" y="237988"/>
              </a:lnTo>
              <a:lnTo>
                <a:pt x="0" y="237988"/>
              </a:lnTo>
              <a:lnTo>
                <a:pt x="0" y="475976"/>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605ACBA-E222-BC48-9C19-B55DE1B410AC}">
      <dsp:nvSpPr>
        <dsp:cNvPr id="0" name=""/>
        <dsp:cNvSpPr/>
      </dsp:nvSpPr>
      <dsp:spPr>
        <a:xfrm>
          <a:off x="87" y="3383091"/>
          <a:ext cx="1784911" cy="118994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kern="1200" dirty="0" smtClean="0">
              <a:latin typeface="Microsoft YaHei" charset="-122"/>
              <a:ea typeface="Microsoft YaHei" charset="-122"/>
              <a:cs typeface="Microsoft YaHei" charset="-122"/>
            </a:rPr>
            <a:t>直接费用</a:t>
          </a:r>
          <a:endParaRPr lang="zh-CN" altLang="en-US" sz="2800" kern="1200" dirty="0">
            <a:latin typeface="Microsoft YaHei" charset="-122"/>
            <a:ea typeface="Microsoft YaHei" charset="-122"/>
            <a:cs typeface="Microsoft YaHei" charset="-122"/>
          </a:endParaRPr>
        </a:p>
      </dsp:txBody>
      <dsp:txXfrm>
        <a:off x="34939" y="3417943"/>
        <a:ext cx="1715207" cy="1120237"/>
      </dsp:txXfrm>
    </dsp:sp>
    <dsp:sp modelId="{F5D296DD-2F44-1941-859B-06A7B29D80DA}">
      <dsp:nvSpPr>
        <dsp:cNvPr id="0" name=""/>
        <dsp:cNvSpPr/>
      </dsp:nvSpPr>
      <dsp:spPr>
        <a:xfrm>
          <a:off x="2052736" y="2907114"/>
          <a:ext cx="1160192" cy="475976"/>
        </a:xfrm>
        <a:custGeom>
          <a:avLst/>
          <a:gdLst/>
          <a:ahLst/>
          <a:cxnLst/>
          <a:rect l="0" t="0" r="0" b="0"/>
          <a:pathLst>
            <a:path>
              <a:moveTo>
                <a:pt x="0" y="0"/>
              </a:moveTo>
              <a:lnTo>
                <a:pt x="0" y="237988"/>
              </a:lnTo>
              <a:lnTo>
                <a:pt x="1160192" y="237988"/>
              </a:lnTo>
              <a:lnTo>
                <a:pt x="1160192" y="475976"/>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0115F0D-BF36-C44C-8AC3-C2982B52437F}">
      <dsp:nvSpPr>
        <dsp:cNvPr id="0" name=""/>
        <dsp:cNvSpPr/>
      </dsp:nvSpPr>
      <dsp:spPr>
        <a:xfrm>
          <a:off x="2320472" y="3383091"/>
          <a:ext cx="1784911" cy="118994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kern="1200" dirty="0" smtClean="0">
              <a:latin typeface="Microsoft YaHei" charset="-122"/>
              <a:ea typeface="Microsoft YaHei" charset="-122"/>
              <a:cs typeface="Microsoft YaHei" charset="-122"/>
            </a:rPr>
            <a:t>间接费用</a:t>
          </a:r>
          <a:endParaRPr lang="zh-CN" altLang="en-US" sz="2800" kern="1200" dirty="0">
            <a:latin typeface="Microsoft YaHei" charset="-122"/>
            <a:ea typeface="Microsoft YaHei" charset="-122"/>
            <a:cs typeface="Microsoft YaHei" charset="-122"/>
          </a:endParaRPr>
        </a:p>
      </dsp:txBody>
      <dsp:txXfrm>
        <a:off x="2355324" y="3417943"/>
        <a:ext cx="1715207" cy="1120237"/>
      </dsp:txXfrm>
    </dsp:sp>
    <dsp:sp modelId="{CA185D93-4FEE-A940-9AAF-B1C6522C0AC5}">
      <dsp:nvSpPr>
        <dsp:cNvPr id="0" name=""/>
        <dsp:cNvSpPr/>
      </dsp:nvSpPr>
      <dsp:spPr>
        <a:xfrm>
          <a:off x="3920668" y="1241196"/>
          <a:ext cx="1867932" cy="475976"/>
        </a:xfrm>
        <a:custGeom>
          <a:avLst/>
          <a:gdLst/>
          <a:ahLst/>
          <a:cxnLst/>
          <a:rect l="0" t="0" r="0" b="0"/>
          <a:pathLst>
            <a:path>
              <a:moveTo>
                <a:pt x="0" y="0"/>
              </a:moveTo>
              <a:lnTo>
                <a:pt x="0" y="237988"/>
              </a:lnTo>
              <a:lnTo>
                <a:pt x="1867932" y="237988"/>
              </a:lnTo>
              <a:lnTo>
                <a:pt x="1867932" y="47597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AA8813-F039-9D4A-8A2E-33DD7C899F4B}">
      <dsp:nvSpPr>
        <dsp:cNvPr id="0" name=""/>
        <dsp:cNvSpPr/>
      </dsp:nvSpPr>
      <dsp:spPr>
        <a:xfrm>
          <a:off x="4896145" y="1717173"/>
          <a:ext cx="1784911" cy="118994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kern="1200" dirty="0" smtClean="0">
              <a:latin typeface="Microsoft YaHei" charset="-122"/>
              <a:ea typeface="Microsoft YaHei" charset="-122"/>
              <a:cs typeface="Microsoft YaHei" charset="-122"/>
            </a:rPr>
            <a:t>收入</a:t>
          </a:r>
          <a:endParaRPr lang="zh-CN" altLang="en-US" sz="2800" kern="1200" dirty="0">
            <a:latin typeface="Microsoft YaHei" charset="-122"/>
            <a:ea typeface="Microsoft YaHei" charset="-122"/>
            <a:cs typeface="Microsoft YaHei" charset="-122"/>
          </a:endParaRPr>
        </a:p>
      </dsp:txBody>
      <dsp:txXfrm>
        <a:off x="4930997" y="1752025"/>
        <a:ext cx="1715207" cy="1120237"/>
      </dsp:txXfrm>
    </dsp:sp>
    <dsp:sp modelId="{D42E1F81-C2DD-0B43-A394-DA9709EE84F2}">
      <dsp:nvSpPr>
        <dsp:cNvPr id="0" name=""/>
        <dsp:cNvSpPr/>
      </dsp:nvSpPr>
      <dsp:spPr>
        <a:xfrm>
          <a:off x="5742881" y="2907114"/>
          <a:ext cx="91440" cy="475976"/>
        </a:xfrm>
        <a:custGeom>
          <a:avLst/>
          <a:gdLst/>
          <a:ahLst/>
          <a:cxnLst/>
          <a:rect l="0" t="0" r="0" b="0"/>
          <a:pathLst>
            <a:path>
              <a:moveTo>
                <a:pt x="45720" y="0"/>
              </a:moveTo>
              <a:lnTo>
                <a:pt x="45720" y="475976"/>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BBBB863-8018-644A-9A9A-45F8FC44034D}">
      <dsp:nvSpPr>
        <dsp:cNvPr id="0" name=""/>
        <dsp:cNvSpPr/>
      </dsp:nvSpPr>
      <dsp:spPr>
        <a:xfrm>
          <a:off x="4640858" y="3383091"/>
          <a:ext cx="2295486" cy="118994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kern="1200" dirty="0" smtClean="0">
              <a:latin typeface="Microsoft YaHei" charset="-122"/>
              <a:ea typeface="Microsoft YaHei" charset="-122"/>
              <a:cs typeface="Microsoft YaHei" charset="-122"/>
            </a:rPr>
            <a:t>国拨</a:t>
          </a:r>
          <a:r>
            <a:rPr lang="en-US" altLang="zh-CN" sz="2800" kern="1200" dirty="0" smtClean="0">
              <a:latin typeface="Microsoft YaHei" charset="-122"/>
              <a:ea typeface="Microsoft YaHei" charset="-122"/>
              <a:cs typeface="Microsoft YaHei" charset="-122"/>
            </a:rPr>
            <a:t>or</a:t>
          </a:r>
          <a:r>
            <a:rPr lang="zh-CN" altLang="en-US" sz="2800" kern="1200" dirty="0" smtClean="0">
              <a:latin typeface="Microsoft YaHei" charset="-122"/>
              <a:ea typeface="Microsoft YaHei" charset="-122"/>
              <a:cs typeface="Microsoft YaHei" charset="-122"/>
            </a:rPr>
            <a:t>自筹</a:t>
          </a:r>
          <a:endParaRPr lang="en-US" altLang="zh-CN" sz="2800" kern="1200" dirty="0" smtClean="0">
            <a:latin typeface="Microsoft YaHei" charset="-122"/>
            <a:ea typeface="Microsoft YaHei" charset="-122"/>
            <a:cs typeface="Microsoft YaHei" charset="-122"/>
          </a:endParaRPr>
        </a:p>
      </dsp:txBody>
      <dsp:txXfrm>
        <a:off x="4675710" y="3417943"/>
        <a:ext cx="2225782" cy="11202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8192CC-952D-2740-B67F-40C6A8EC4AC7}">
      <dsp:nvSpPr>
        <dsp:cNvPr id="0" name=""/>
        <dsp:cNvSpPr/>
      </dsp:nvSpPr>
      <dsp:spPr>
        <a:xfrm>
          <a:off x="1141" y="388119"/>
          <a:ext cx="1343378" cy="537351"/>
        </a:xfrm>
        <a:prstGeom prst="homePlat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8674" tIns="29337" rIns="14669" bIns="29337" numCol="1" spcCol="1270" anchor="ctr" anchorCtr="0">
          <a:noAutofit/>
        </a:bodyPr>
        <a:lstStyle/>
        <a:p>
          <a:pPr lvl="0" algn="ctr" defTabSz="466725">
            <a:lnSpc>
              <a:spcPct val="90000"/>
            </a:lnSpc>
            <a:spcBef>
              <a:spcPct val="0"/>
            </a:spcBef>
            <a:spcAft>
              <a:spcPct val="35000"/>
            </a:spcAft>
          </a:pPr>
          <a:r>
            <a:rPr lang="en-US" altLang="zh-CN" sz="1050" b="1" kern="1200" dirty="0" smtClean="0">
              <a:solidFill>
                <a:schemeClr val="bg1"/>
              </a:solidFill>
              <a:latin typeface="微软雅黑" panose="020B0503020204020204" pitchFamily="34" charset="-122"/>
              <a:ea typeface="微软雅黑" panose="020B0503020204020204" pitchFamily="34" charset="-122"/>
            </a:rPr>
            <a:t>D313</a:t>
          </a:r>
        </a:p>
        <a:p>
          <a:pPr lvl="0" algn="ctr" defTabSz="466725">
            <a:lnSpc>
              <a:spcPct val="90000"/>
            </a:lnSpc>
            <a:spcBef>
              <a:spcPct val="0"/>
            </a:spcBef>
            <a:spcAft>
              <a:spcPct val="35000"/>
            </a:spcAft>
          </a:pPr>
          <a:r>
            <a:rPr lang="zh-CN" altLang="en-US" sz="1050" b="1" kern="1200" dirty="0" smtClean="0">
              <a:solidFill>
                <a:schemeClr val="bg1"/>
              </a:solidFill>
              <a:latin typeface="微软雅黑" panose="020B0503020204020204" pitchFamily="34" charset="-122"/>
              <a:ea typeface="微软雅黑" panose="020B0503020204020204" pitchFamily="34" charset="-122"/>
            </a:rPr>
            <a:t>认领款项</a:t>
          </a:r>
          <a:endParaRPr lang="zh-CN" altLang="en-US" sz="1050" b="1" kern="1200" dirty="0">
            <a:solidFill>
              <a:schemeClr val="bg1"/>
            </a:solidFill>
            <a:latin typeface="微软雅黑" panose="020B0503020204020204" pitchFamily="34" charset="-122"/>
            <a:ea typeface="微软雅黑" panose="020B0503020204020204" pitchFamily="34" charset="-122"/>
          </a:endParaRPr>
        </a:p>
      </dsp:txBody>
      <dsp:txXfrm>
        <a:off x="1141" y="388119"/>
        <a:ext cx="1209040" cy="537351"/>
      </dsp:txXfrm>
    </dsp:sp>
    <dsp:sp modelId="{ECABF975-B4A7-2044-92BD-38F553A2C019}">
      <dsp:nvSpPr>
        <dsp:cNvPr id="0" name=""/>
        <dsp:cNvSpPr/>
      </dsp:nvSpPr>
      <dsp:spPr>
        <a:xfrm>
          <a:off x="1075844" y="388119"/>
          <a:ext cx="1343378" cy="537351"/>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66725">
            <a:lnSpc>
              <a:spcPct val="90000"/>
            </a:lnSpc>
            <a:spcBef>
              <a:spcPct val="0"/>
            </a:spcBef>
            <a:spcAft>
              <a:spcPct val="35000"/>
            </a:spcAft>
          </a:pPr>
          <a:r>
            <a:rPr lang="en-US" altLang="zh-CN" sz="1050" b="1" kern="1200" dirty="0" smtClean="0">
              <a:solidFill>
                <a:schemeClr val="bg1"/>
              </a:solidFill>
              <a:latin typeface="微软雅黑" panose="020B0503020204020204" pitchFamily="34" charset="-122"/>
              <a:ea typeface="微软雅黑" panose="020B0503020204020204" pitchFamily="34" charset="-122"/>
            </a:rPr>
            <a:t>D321</a:t>
          </a:r>
        </a:p>
        <a:p>
          <a:pPr lvl="0" algn="ctr" defTabSz="466725">
            <a:lnSpc>
              <a:spcPct val="90000"/>
            </a:lnSpc>
            <a:spcBef>
              <a:spcPct val="0"/>
            </a:spcBef>
            <a:spcAft>
              <a:spcPct val="35000"/>
            </a:spcAft>
          </a:pPr>
          <a:r>
            <a:rPr lang="zh-CN" altLang="en-US" sz="1050" b="1" kern="1200" dirty="0" smtClean="0">
              <a:solidFill>
                <a:schemeClr val="bg1"/>
              </a:solidFill>
              <a:latin typeface="微软雅黑" panose="020B0503020204020204" pitchFamily="34" charset="-122"/>
              <a:ea typeface="微软雅黑" panose="020B0503020204020204" pitchFamily="34" charset="-122"/>
            </a:rPr>
            <a:t>科研立项</a:t>
          </a:r>
          <a:endParaRPr lang="zh-CN" altLang="en-US" sz="1050" b="1" kern="1200" dirty="0">
            <a:solidFill>
              <a:schemeClr val="bg1"/>
            </a:solidFill>
            <a:latin typeface="微软雅黑" panose="020B0503020204020204" pitchFamily="34" charset="-122"/>
            <a:ea typeface="微软雅黑" panose="020B0503020204020204" pitchFamily="34" charset="-122"/>
          </a:endParaRPr>
        </a:p>
      </dsp:txBody>
      <dsp:txXfrm>
        <a:off x="1344520" y="388119"/>
        <a:ext cx="806027" cy="537351"/>
      </dsp:txXfrm>
    </dsp:sp>
    <dsp:sp modelId="{A323B56B-59B2-C44C-9577-740E05CDD876}">
      <dsp:nvSpPr>
        <dsp:cNvPr id="0" name=""/>
        <dsp:cNvSpPr/>
      </dsp:nvSpPr>
      <dsp:spPr>
        <a:xfrm>
          <a:off x="2150547" y="388119"/>
          <a:ext cx="1343378" cy="537351"/>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66725">
            <a:lnSpc>
              <a:spcPct val="90000"/>
            </a:lnSpc>
            <a:spcBef>
              <a:spcPct val="0"/>
            </a:spcBef>
            <a:spcAft>
              <a:spcPct val="35000"/>
            </a:spcAft>
          </a:pPr>
          <a:r>
            <a:rPr lang="en-US" altLang="zh-CN" sz="1050" b="1" kern="1200" dirty="0" smtClean="0">
              <a:solidFill>
                <a:schemeClr val="bg1"/>
              </a:solidFill>
              <a:latin typeface="微软雅黑" panose="020B0503020204020204" pitchFamily="34" charset="-122"/>
              <a:ea typeface="微软雅黑" panose="020B0503020204020204" pitchFamily="34" charset="-122"/>
            </a:rPr>
            <a:t>D307</a:t>
          </a:r>
        </a:p>
        <a:p>
          <a:pPr lvl="0" algn="ctr" defTabSz="466725">
            <a:lnSpc>
              <a:spcPct val="90000"/>
            </a:lnSpc>
            <a:spcBef>
              <a:spcPct val="0"/>
            </a:spcBef>
            <a:spcAft>
              <a:spcPct val="35000"/>
            </a:spcAft>
          </a:pPr>
          <a:r>
            <a:rPr lang="zh-CN" altLang="en-US" sz="1050" b="1" kern="1200" dirty="0" smtClean="0">
              <a:solidFill>
                <a:schemeClr val="bg1"/>
              </a:solidFill>
              <a:latin typeface="微软雅黑" panose="020B0503020204020204" pitchFamily="34" charset="-122"/>
              <a:ea typeface="微软雅黑" panose="020B0503020204020204" pitchFamily="34" charset="-122"/>
            </a:rPr>
            <a:t>财务立项</a:t>
          </a:r>
          <a:endParaRPr lang="zh-CN" altLang="en-US" sz="1050" b="1" kern="1200" dirty="0">
            <a:solidFill>
              <a:schemeClr val="bg1"/>
            </a:solidFill>
            <a:latin typeface="微软雅黑" panose="020B0503020204020204" pitchFamily="34" charset="-122"/>
            <a:ea typeface="微软雅黑" panose="020B0503020204020204" pitchFamily="34" charset="-122"/>
          </a:endParaRPr>
        </a:p>
      </dsp:txBody>
      <dsp:txXfrm>
        <a:off x="2419223" y="388119"/>
        <a:ext cx="806027" cy="537351"/>
      </dsp:txXfrm>
    </dsp:sp>
    <dsp:sp modelId="{A0F03D67-0FA7-CE4F-AD82-B601593368EB}">
      <dsp:nvSpPr>
        <dsp:cNvPr id="0" name=""/>
        <dsp:cNvSpPr/>
      </dsp:nvSpPr>
      <dsp:spPr>
        <a:xfrm>
          <a:off x="3225251" y="388119"/>
          <a:ext cx="1343378" cy="537351"/>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6012" tIns="64008" rIns="32004" bIns="64008" numCol="1" spcCol="1270" anchor="ctr" anchorCtr="0">
          <a:noAutofit/>
        </a:bodyPr>
        <a:lstStyle/>
        <a:p>
          <a:pPr lvl="0" algn="ctr" defTabSz="1066800">
            <a:lnSpc>
              <a:spcPct val="90000"/>
            </a:lnSpc>
            <a:spcBef>
              <a:spcPct val="0"/>
            </a:spcBef>
            <a:spcAft>
              <a:spcPct val="35000"/>
            </a:spcAft>
          </a:pPr>
          <a:r>
            <a:rPr lang="zh-CN" altLang="en-US" sz="24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报销</a:t>
          </a:r>
          <a:endParaRPr lang="zh-CN" altLang="en-US" sz="2400" b="1" kern="120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dsp:txBody>
      <dsp:txXfrm>
        <a:off x="3493927" y="388119"/>
        <a:ext cx="806027" cy="537351"/>
      </dsp:txXfrm>
    </dsp:sp>
    <dsp:sp modelId="{95048F8F-3276-6844-9ADE-18D7405A2329}">
      <dsp:nvSpPr>
        <dsp:cNvPr id="0" name=""/>
        <dsp:cNvSpPr/>
      </dsp:nvSpPr>
      <dsp:spPr>
        <a:xfrm>
          <a:off x="4299954" y="388119"/>
          <a:ext cx="1343378" cy="537351"/>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66725">
            <a:lnSpc>
              <a:spcPct val="90000"/>
            </a:lnSpc>
            <a:spcBef>
              <a:spcPct val="0"/>
            </a:spcBef>
            <a:spcAft>
              <a:spcPct val="35000"/>
            </a:spcAft>
          </a:pPr>
          <a:r>
            <a:rPr lang="zh-CN" altLang="en-US" sz="1050" b="1" kern="1200" dirty="0" smtClean="0">
              <a:solidFill>
                <a:schemeClr val="bg1"/>
              </a:solidFill>
              <a:latin typeface="微软雅黑" panose="020B0503020204020204" pitchFamily="34" charset="-122"/>
              <a:ea typeface="微软雅黑" panose="020B0503020204020204" pitchFamily="34" charset="-122"/>
            </a:rPr>
            <a:t>进展报告</a:t>
          </a:r>
          <a:endParaRPr lang="zh-CN" altLang="en-US" sz="1050" b="1" kern="1200" dirty="0">
            <a:solidFill>
              <a:schemeClr val="bg1"/>
            </a:solidFill>
            <a:latin typeface="微软雅黑" panose="020B0503020204020204" pitchFamily="34" charset="-122"/>
            <a:ea typeface="微软雅黑" panose="020B0503020204020204" pitchFamily="34" charset="-122"/>
          </a:endParaRPr>
        </a:p>
      </dsp:txBody>
      <dsp:txXfrm>
        <a:off x="4568630" y="388119"/>
        <a:ext cx="806027" cy="537351"/>
      </dsp:txXfrm>
    </dsp:sp>
    <dsp:sp modelId="{A7C89925-890F-1643-A90B-C72E16D891D0}">
      <dsp:nvSpPr>
        <dsp:cNvPr id="0" name=""/>
        <dsp:cNvSpPr/>
      </dsp:nvSpPr>
      <dsp:spPr>
        <a:xfrm>
          <a:off x="5374657" y="388119"/>
          <a:ext cx="1343378" cy="537351"/>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4006" tIns="29337" rIns="14669" bIns="29337" numCol="1" spcCol="1270" anchor="ctr" anchorCtr="0">
          <a:noAutofit/>
        </a:bodyPr>
        <a:lstStyle/>
        <a:p>
          <a:pPr lvl="0" algn="ctr" defTabSz="466725">
            <a:lnSpc>
              <a:spcPct val="90000"/>
            </a:lnSpc>
            <a:spcBef>
              <a:spcPct val="0"/>
            </a:spcBef>
            <a:spcAft>
              <a:spcPct val="35000"/>
            </a:spcAft>
          </a:pPr>
          <a:r>
            <a:rPr lang="zh-CN" altLang="en-US" sz="1050" b="1" kern="1200" dirty="0" smtClean="0">
              <a:solidFill>
                <a:schemeClr val="bg1"/>
              </a:solidFill>
              <a:latin typeface="微软雅黑" panose="020B0503020204020204" pitchFamily="34" charset="-122"/>
              <a:ea typeface="微软雅黑" panose="020B0503020204020204" pitchFamily="34" charset="-122"/>
            </a:rPr>
            <a:t>预算调整</a:t>
          </a:r>
          <a:endParaRPr lang="zh-CN" altLang="en-US" sz="1050" b="1" kern="1200" dirty="0">
            <a:solidFill>
              <a:schemeClr val="bg1"/>
            </a:solidFill>
            <a:latin typeface="微软雅黑" panose="020B0503020204020204" pitchFamily="34" charset="-122"/>
            <a:ea typeface="微软雅黑" panose="020B0503020204020204" pitchFamily="34" charset="-122"/>
          </a:endParaRPr>
        </a:p>
      </dsp:txBody>
      <dsp:txXfrm>
        <a:off x="5643333" y="388119"/>
        <a:ext cx="806027" cy="537351"/>
      </dsp:txXfrm>
    </dsp:sp>
    <dsp:sp modelId="{19D170DD-7AFA-6E4E-B961-99B7D837FDFD}">
      <dsp:nvSpPr>
        <dsp:cNvPr id="0" name=""/>
        <dsp:cNvSpPr/>
      </dsp:nvSpPr>
      <dsp:spPr>
        <a:xfrm>
          <a:off x="6449360" y="388119"/>
          <a:ext cx="1343378" cy="537351"/>
        </a:xfrm>
        <a:prstGeom prst="chevron">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4008" tIns="42672" rIns="21336" bIns="42672" numCol="1" spcCol="1270" anchor="ctr" anchorCtr="0">
          <a:noAutofit/>
        </a:bodyPr>
        <a:lstStyle/>
        <a:p>
          <a:pPr lvl="0" algn="ctr" defTabSz="711200">
            <a:lnSpc>
              <a:spcPct val="90000"/>
            </a:lnSpc>
            <a:spcBef>
              <a:spcPct val="0"/>
            </a:spcBef>
            <a:spcAft>
              <a:spcPct val="35000"/>
            </a:spcAft>
          </a:pPr>
          <a:r>
            <a:rPr lang="zh-CN" altLang="en-US" sz="16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决算</a:t>
          </a:r>
          <a:r>
            <a:rPr lang="zh-CN" altLang="en-US" sz="1050" b="1" kern="1200" dirty="0" smtClean="0">
              <a:solidFill>
                <a:schemeClr val="bg1"/>
              </a:solidFill>
              <a:latin typeface="微软雅黑" panose="020B0503020204020204" pitchFamily="34" charset="-122"/>
              <a:ea typeface="微软雅黑" panose="020B0503020204020204" pitchFamily="34" charset="-122"/>
            </a:rPr>
            <a:t>结题</a:t>
          </a:r>
          <a:endParaRPr lang="zh-CN" altLang="en-US" sz="1050" b="1" kern="1200" dirty="0">
            <a:solidFill>
              <a:schemeClr val="bg1"/>
            </a:solidFill>
            <a:latin typeface="微软雅黑" panose="020B0503020204020204" pitchFamily="34" charset="-122"/>
            <a:ea typeface="微软雅黑" panose="020B0503020204020204" pitchFamily="34" charset="-122"/>
          </a:endParaRPr>
        </a:p>
      </dsp:txBody>
      <dsp:txXfrm>
        <a:off x="6718036" y="388119"/>
        <a:ext cx="806027" cy="537351"/>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宋体" charset="-122"/>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ea typeface="宋体" charset="-122"/>
              </a:defRPr>
            </a:lvl1pPr>
          </a:lstStyle>
          <a:p>
            <a:pPr>
              <a:defRPr/>
            </a:pPr>
            <a:fld id="{CA5F729B-3A00-410B-BAAA-2CE21A2A1B9A}" type="datetimeFigureOut">
              <a:rPr lang="zh-CN" altLang="en-US"/>
              <a:pPr>
                <a:defRPr/>
              </a:pPr>
              <a:t>2018-01-05</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宋体" charset="-122"/>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ea typeface="宋体" charset="-122"/>
              </a:defRPr>
            </a:lvl1pPr>
          </a:lstStyle>
          <a:p>
            <a:pPr>
              <a:defRPr/>
            </a:pPr>
            <a:fld id="{432845E6-EF91-49FD-B1B4-8ADCAC1D32C3}" type="slidenum">
              <a:rPr lang="zh-CN" altLang="en-US"/>
              <a:pPr>
                <a:defRPr/>
              </a:pPr>
              <a:t>‹#›</a:t>
            </a:fld>
            <a:endParaRPr lang="zh-CN" altLang="en-US"/>
          </a:p>
        </p:txBody>
      </p:sp>
    </p:spTree>
    <p:extLst>
      <p:ext uri="{BB962C8B-B14F-4D97-AF65-F5344CB8AC3E}">
        <p14:creationId xmlns:p14="http://schemas.microsoft.com/office/powerpoint/2010/main" val="29002160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E3BE6A5-0644-4158-ADAC-11AC0AA39F4F}" type="datetimeFigureOut">
              <a:rPr lang="zh-CN" altLang="en-US"/>
              <a:pPr>
                <a:defRPr/>
              </a:pPr>
              <a:t>2018-01-05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smtClean="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5C96E4E3-DA70-44B8-8A36-23FFDED2DFA8}" type="slidenum">
              <a:rPr lang="zh-CN" altLang="en-US"/>
              <a:pPr>
                <a:defRPr/>
              </a:pPr>
              <a:t>‹#›</a:t>
            </a:fld>
            <a:endParaRPr lang="zh-CN" altLang="en-US"/>
          </a:p>
        </p:txBody>
      </p:sp>
    </p:spTree>
    <p:extLst>
      <p:ext uri="{BB962C8B-B14F-4D97-AF65-F5344CB8AC3E}">
        <p14:creationId xmlns:p14="http://schemas.microsoft.com/office/powerpoint/2010/main" val="4804643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27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52729ED7-B1A7-4882-B697-DB3AD6656368}" type="slidenum">
              <a:rPr lang="zh-CN" altLang="en-US" smtClean="0">
                <a:latin typeface="Arial" charset="0"/>
              </a:rPr>
              <a:pPr eaLnBrk="1" hangingPunct="1">
                <a:spcBef>
                  <a:spcPct val="0"/>
                </a:spcBef>
              </a:pPr>
              <a:t>12</a:t>
            </a:fld>
            <a:endParaRPr lang="zh-CN" altLang="en-US" smtClean="0">
              <a:latin typeface="Arial" charset="0"/>
            </a:endParaRPr>
          </a:p>
        </p:txBody>
      </p:sp>
    </p:spTree>
    <p:extLst>
      <p:ext uri="{BB962C8B-B14F-4D97-AF65-F5344CB8AC3E}">
        <p14:creationId xmlns:p14="http://schemas.microsoft.com/office/powerpoint/2010/main" val="1890289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139C0944-08C8-4287-833C-C02979E0F6CD}" type="slidenum">
              <a:rPr lang="zh-CN" altLang="en-US" smtClean="0">
                <a:latin typeface="Arial" charset="0"/>
              </a:rPr>
              <a:pPr eaLnBrk="1" hangingPunct="1">
                <a:spcBef>
                  <a:spcPct val="0"/>
                </a:spcBef>
              </a:pPr>
              <a:t>21</a:t>
            </a:fld>
            <a:endParaRPr lang="zh-CN" altLang="en-US" smtClean="0">
              <a:latin typeface="Arial" charset="0"/>
            </a:endParaRPr>
          </a:p>
        </p:txBody>
      </p:sp>
    </p:spTree>
    <p:extLst>
      <p:ext uri="{BB962C8B-B14F-4D97-AF65-F5344CB8AC3E}">
        <p14:creationId xmlns:p14="http://schemas.microsoft.com/office/powerpoint/2010/main" val="6234111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139C0944-08C8-4287-833C-C02979E0F6CD}" type="slidenum">
              <a:rPr lang="zh-CN" altLang="en-US" smtClean="0">
                <a:latin typeface="Arial" charset="0"/>
              </a:rPr>
              <a:pPr eaLnBrk="1" hangingPunct="1">
                <a:spcBef>
                  <a:spcPct val="0"/>
                </a:spcBef>
              </a:pPr>
              <a:t>22</a:t>
            </a:fld>
            <a:endParaRPr lang="zh-CN" altLang="en-US" smtClean="0">
              <a:latin typeface="Arial" charset="0"/>
            </a:endParaRPr>
          </a:p>
        </p:txBody>
      </p:sp>
    </p:spTree>
    <p:extLst>
      <p:ext uri="{BB962C8B-B14F-4D97-AF65-F5344CB8AC3E}">
        <p14:creationId xmlns:p14="http://schemas.microsoft.com/office/powerpoint/2010/main" val="756049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139C0944-08C8-4287-833C-C02979E0F6CD}" type="slidenum">
              <a:rPr lang="zh-CN" altLang="en-US" smtClean="0">
                <a:latin typeface="Arial" charset="0"/>
              </a:rPr>
              <a:pPr eaLnBrk="1" hangingPunct="1">
                <a:spcBef>
                  <a:spcPct val="0"/>
                </a:spcBef>
              </a:pPr>
              <a:t>23</a:t>
            </a:fld>
            <a:endParaRPr lang="zh-CN" altLang="en-US" smtClean="0">
              <a:latin typeface="Arial" charset="0"/>
            </a:endParaRPr>
          </a:p>
        </p:txBody>
      </p:sp>
    </p:spTree>
    <p:extLst>
      <p:ext uri="{BB962C8B-B14F-4D97-AF65-F5344CB8AC3E}">
        <p14:creationId xmlns:p14="http://schemas.microsoft.com/office/powerpoint/2010/main" val="19270095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139C0944-08C8-4287-833C-C02979E0F6CD}" type="slidenum">
              <a:rPr lang="zh-CN" altLang="en-US" smtClean="0">
                <a:latin typeface="Arial" charset="0"/>
              </a:rPr>
              <a:pPr eaLnBrk="1" hangingPunct="1">
                <a:spcBef>
                  <a:spcPct val="0"/>
                </a:spcBef>
              </a:pPr>
              <a:t>24</a:t>
            </a:fld>
            <a:endParaRPr lang="zh-CN" altLang="en-US" smtClean="0">
              <a:latin typeface="Arial" charset="0"/>
            </a:endParaRPr>
          </a:p>
        </p:txBody>
      </p:sp>
    </p:spTree>
    <p:extLst>
      <p:ext uri="{BB962C8B-B14F-4D97-AF65-F5344CB8AC3E}">
        <p14:creationId xmlns:p14="http://schemas.microsoft.com/office/powerpoint/2010/main" val="1750200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17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40EAEC1A-7D97-4F2B-A83B-B95B691866AC}" type="slidenum">
              <a:rPr lang="zh-CN" altLang="en-US" smtClean="0">
                <a:latin typeface="Arial" charset="0"/>
              </a:rPr>
              <a:pPr eaLnBrk="1" hangingPunct="1">
                <a:spcBef>
                  <a:spcPct val="0"/>
                </a:spcBef>
              </a:pPr>
              <a:t>25</a:t>
            </a:fld>
            <a:endParaRPr lang="zh-CN" altLang="en-US" smtClean="0">
              <a:latin typeface="Arial" charset="0"/>
            </a:endParaRPr>
          </a:p>
        </p:txBody>
      </p:sp>
    </p:spTree>
    <p:extLst>
      <p:ext uri="{BB962C8B-B14F-4D97-AF65-F5344CB8AC3E}">
        <p14:creationId xmlns:p14="http://schemas.microsoft.com/office/powerpoint/2010/main" val="176361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139C0944-08C8-4287-833C-C02979E0F6CD}" type="slidenum">
              <a:rPr lang="zh-CN" altLang="en-US" smtClean="0">
                <a:latin typeface="Arial" charset="0"/>
              </a:rPr>
              <a:pPr eaLnBrk="1" hangingPunct="1">
                <a:spcBef>
                  <a:spcPct val="0"/>
                </a:spcBef>
              </a:pPr>
              <a:t>36</a:t>
            </a:fld>
            <a:endParaRPr lang="zh-CN" altLang="en-US" smtClean="0">
              <a:latin typeface="Arial" charset="0"/>
            </a:endParaRPr>
          </a:p>
        </p:txBody>
      </p:sp>
    </p:spTree>
    <p:extLst>
      <p:ext uri="{BB962C8B-B14F-4D97-AF65-F5344CB8AC3E}">
        <p14:creationId xmlns:p14="http://schemas.microsoft.com/office/powerpoint/2010/main" val="947759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27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52729ED7-B1A7-4882-B697-DB3AD6656368}" type="slidenum">
              <a:rPr lang="zh-CN" altLang="en-US" smtClean="0">
                <a:latin typeface="Arial" charset="0"/>
              </a:rPr>
              <a:pPr eaLnBrk="1" hangingPunct="1">
                <a:spcBef>
                  <a:spcPct val="0"/>
                </a:spcBef>
              </a:pPr>
              <a:t>13</a:t>
            </a:fld>
            <a:endParaRPr lang="zh-CN" altLang="en-US" smtClean="0">
              <a:latin typeface="Arial" charset="0"/>
            </a:endParaRPr>
          </a:p>
        </p:txBody>
      </p:sp>
    </p:spTree>
    <p:extLst>
      <p:ext uri="{BB962C8B-B14F-4D97-AF65-F5344CB8AC3E}">
        <p14:creationId xmlns:p14="http://schemas.microsoft.com/office/powerpoint/2010/main" val="640920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139C0944-08C8-4287-833C-C02979E0F6CD}" type="slidenum">
              <a:rPr lang="zh-CN" altLang="en-US" smtClean="0">
                <a:latin typeface="Arial" charset="0"/>
              </a:rPr>
              <a:pPr eaLnBrk="1" hangingPunct="1">
                <a:spcBef>
                  <a:spcPct val="0"/>
                </a:spcBef>
              </a:pPr>
              <a:t>14</a:t>
            </a:fld>
            <a:endParaRPr lang="zh-CN" altLang="en-US" smtClean="0">
              <a:latin typeface="Arial" charset="0"/>
            </a:endParaRPr>
          </a:p>
        </p:txBody>
      </p:sp>
    </p:spTree>
    <p:extLst>
      <p:ext uri="{BB962C8B-B14F-4D97-AF65-F5344CB8AC3E}">
        <p14:creationId xmlns:p14="http://schemas.microsoft.com/office/powerpoint/2010/main" val="1217921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139C0944-08C8-4287-833C-C02979E0F6CD}" type="slidenum">
              <a:rPr lang="zh-CN" altLang="en-US" smtClean="0">
                <a:latin typeface="Arial" charset="0"/>
              </a:rPr>
              <a:pPr eaLnBrk="1" hangingPunct="1">
                <a:spcBef>
                  <a:spcPct val="0"/>
                </a:spcBef>
              </a:pPr>
              <a:t>15</a:t>
            </a:fld>
            <a:endParaRPr lang="zh-CN" altLang="en-US" smtClean="0">
              <a:latin typeface="Arial" charset="0"/>
            </a:endParaRPr>
          </a:p>
        </p:txBody>
      </p:sp>
    </p:spTree>
    <p:extLst>
      <p:ext uri="{BB962C8B-B14F-4D97-AF65-F5344CB8AC3E}">
        <p14:creationId xmlns:p14="http://schemas.microsoft.com/office/powerpoint/2010/main" val="1046950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139C0944-08C8-4287-833C-C02979E0F6CD}" type="slidenum">
              <a:rPr lang="zh-CN" altLang="en-US" smtClean="0">
                <a:latin typeface="Arial" charset="0"/>
              </a:rPr>
              <a:pPr eaLnBrk="1" hangingPunct="1">
                <a:spcBef>
                  <a:spcPct val="0"/>
                </a:spcBef>
              </a:pPr>
              <a:t>16</a:t>
            </a:fld>
            <a:endParaRPr lang="zh-CN" altLang="en-US" smtClean="0">
              <a:latin typeface="Arial" charset="0"/>
            </a:endParaRPr>
          </a:p>
        </p:txBody>
      </p:sp>
    </p:spTree>
    <p:extLst>
      <p:ext uri="{BB962C8B-B14F-4D97-AF65-F5344CB8AC3E}">
        <p14:creationId xmlns:p14="http://schemas.microsoft.com/office/powerpoint/2010/main" val="511094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139C0944-08C8-4287-833C-C02979E0F6CD}" type="slidenum">
              <a:rPr lang="zh-CN" altLang="en-US" smtClean="0">
                <a:latin typeface="Arial" charset="0"/>
              </a:rPr>
              <a:pPr eaLnBrk="1" hangingPunct="1">
                <a:spcBef>
                  <a:spcPct val="0"/>
                </a:spcBef>
              </a:pPr>
              <a:t>17</a:t>
            </a:fld>
            <a:endParaRPr lang="zh-CN" altLang="en-US" smtClean="0">
              <a:latin typeface="Arial" charset="0"/>
            </a:endParaRPr>
          </a:p>
        </p:txBody>
      </p:sp>
    </p:spTree>
    <p:extLst>
      <p:ext uri="{BB962C8B-B14F-4D97-AF65-F5344CB8AC3E}">
        <p14:creationId xmlns:p14="http://schemas.microsoft.com/office/powerpoint/2010/main" val="1123878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139C0944-08C8-4287-833C-C02979E0F6CD}" type="slidenum">
              <a:rPr lang="zh-CN" altLang="en-US" smtClean="0">
                <a:latin typeface="Arial" charset="0"/>
              </a:rPr>
              <a:pPr eaLnBrk="1" hangingPunct="1">
                <a:spcBef>
                  <a:spcPct val="0"/>
                </a:spcBef>
              </a:pPr>
              <a:t>18</a:t>
            </a:fld>
            <a:endParaRPr lang="zh-CN" altLang="en-US" smtClean="0">
              <a:latin typeface="Arial" charset="0"/>
            </a:endParaRPr>
          </a:p>
        </p:txBody>
      </p:sp>
    </p:spTree>
    <p:extLst>
      <p:ext uri="{BB962C8B-B14F-4D97-AF65-F5344CB8AC3E}">
        <p14:creationId xmlns:p14="http://schemas.microsoft.com/office/powerpoint/2010/main" val="1324782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139C0944-08C8-4287-833C-C02979E0F6CD}" type="slidenum">
              <a:rPr lang="zh-CN" altLang="en-US" smtClean="0">
                <a:latin typeface="Arial" charset="0"/>
              </a:rPr>
              <a:pPr eaLnBrk="1" hangingPunct="1">
                <a:spcBef>
                  <a:spcPct val="0"/>
                </a:spcBef>
              </a:pPr>
              <a:t>19</a:t>
            </a:fld>
            <a:endParaRPr lang="zh-CN" altLang="en-US" smtClean="0">
              <a:latin typeface="Arial" charset="0"/>
            </a:endParaRPr>
          </a:p>
        </p:txBody>
      </p:sp>
    </p:spTree>
    <p:extLst>
      <p:ext uri="{BB962C8B-B14F-4D97-AF65-F5344CB8AC3E}">
        <p14:creationId xmlns:p14="http://schemas.microsoft.com/office/powerpoint/2010/main" val="1799104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eaLnBrk="1" fontAlgn="auto" hangingPunct="1">
              <a:spcBef>
                <a:spcPts val="0"/>
              </a:spcBef>
              <a:spcAft>
                <a:spcPts val="0"/>
              </a:spcAft>
              <a:defRPr/>
            </a:pPr>
            <a:r>
              <a:rPr lang="zh-CN" altLang="en-US" sz="1400" dirty="0" smtClean="0"/>
              <a:t> 措施：</a:t>
            </a:r>
            <a:endParaRPr lang="en-US" altLang="zh-CN" sz="1400" dirty="0" smtClean="0"/>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部门预算年底清零</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财政资金支付进度实时监控、动态汇报、及时跟踪、督促</a:t>
            </a:r>
            <a:endParaRPr lang="en-US" altLang="zh-CN" dirty="0" smtClean="0">
              <a:latin typeface="方正小标宋简体" panose="03000509000000000000" pitchFamily="65" charset="-122"/>
              <a:ea typeface="方正小标宋简体" panose="03000509000000000000" pitchFamily="65" charset="-122"/>
            </a:endParaRPr>
          </a:p>
          <a:p>
            <a:pPr marL="514350" indent="-514350" eaLnBrk="1" fontAlgn="auto" hangingPunct="1">
              <a:spcBef>
                <a:spcPts val="0"/>
              </a:spcBef>
              <a:spcAft>
                <a:spcPts val="0"/>
              </a:spcAft>
              <a:buFont typeface="+mj-ea"/>
              <a:buAutoNum type="circleNumDbPlain"/>
              <a:defRPr/>
            </a:pPr>
            <a:r>
              <a:rPr lang="zh-CN" altLang="en-US" dirty="0" smtClean="0">
                <a:latin typeface="方正小标宋简体" panose="03000509000000000000" pitchFamily="65" charset="-122"/>
                <a:ea typeface="方正小标宋简体" panose="03000509000000000000" pitchFamily="65" charset="-122"/>
              </a:rPr>
              <a:t>积极盘活财政存量资金</a:t>
            </a:r>
            <a:endParaRPr lang="en-US" altLang="zh-CN" dirty="0" smtClean="0">
              <a:latin typeface="方正小标宋简体" panose="03000509000000000000" pitchFamily="65" charset="-122"/>
              <a:ea typeface="方正小标宋简体" panose="03000509000000000000" pitchFamily="65" charset="-122"/>
            </a:endParaRPr>
          </a:p>
          <a:p>
            <a:pPr eaLnBrk="1" fontAlgn="auto" hangingPunct="1">
              <a:spcBef>
                <a:spcPts val="0"/>
              </a:spcBef>
              <a:spcAft>
                <a:spcPts val="0"/>
              </a:spcAft>
              <a:defRPr/>
            </a:pPr>
            <a:endParaRPr lang="zh-CN" altLang="en-US" dirty="0" smtClean="0"/>
          </a:p>
        </p:txBody>
      </p:sp>
      <p:sp>
        <p:nvSpPr>
          <p:cNvPr id="3379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ea typeface="宋体" pitchFamily="2" charset="-122"/>
              </a:defRPr>
            </a:lvl1pPr>
            <a:lvl2pPr marL="742950" indent="-285750" eaLnBrk="0" hangingPunct="0">
              <a:spcBef>
                <a:spcPct val="30000"/>
              </a:spcBef>
              <a:defRPr sz="1200">
                <a:solidFill>
                  <a:schemeClr val="tx1"/>
                </a:solidFill>
                <a:latin typeface="Calibri" pitchFamily="34" charset="0"/>
                <a:ea typeface="宋体" pitchFamily="2" charset="-122"/>
              </a:defRPr>
            </a:lvl2pPr>
            <a:lvl3pPr marL="1143000" indent="-228600" eaLnBrk="0" hangingPunct="0">
              <a:spcBef>
                <a:spcPct val="30000"/>
              </a:spcBef>
              <a:defRPr sz="1200">
                <a:solidFill>
                  <a:schemeClr val="tx1"/>
                </a:solidFill>
                <a:latin typeface="Calibri" pitchFamily="34" charset="0"/>
                <a:ea typeface="宋体" pitchFamily="2" charset="-122"/>
              </a:defRPr>
            </a:lvl3pPr>
            <a:lvl4pPr marL="1600200" indent="-228600" eaLnBrk="0" hangingPunct="0">
              <a:spcBef>
                <a:spcPct val="30000"/>
              </a:spcBef>
              <a:defRPr sz="1200">
                <a:solidFill>
                  <a:schemeClr val="tx1"/>
                </a:solidFill>
                <a:latin typeface="Calibri" pitchFamily="34" charset="0"/>
                <a:ea typeface="宋体" pitchFamily="2" charset="-122"/>
              </a:defRPr>
            </a:lvl4pPr>
            <a:lvl5pPr marL="2057400" indent="-228600" eaLnBrk="0" hangingPunct="0">
              <a:spcBef>
                <a:spcPct val="30000"/>
              </a:spcBef>
              <a:defRPr sz="1200">
                <a:solidFill>
                  <a:schemeClr val="tx1"/>
                </a:solidFill>
                <a:latin typeface="Calibri" pitchFamily="34" charset="0"/>
                <a:ea typeface="宋体" pitchFamily="2" charset="-122"/>
              </a:defRPr>
            </a:lvl5pPr>
            <a:lvl6pPr marL="2514600" indent="-228600" eaLnBrk="0" fontAlgn="base" hangingPunct="0">
              <a:spcBef>
                <a:spcPct val="30000"/>
              </a:spcBef>
              <a:spcAft>
                <a:spcPct val="0"/>
              </a:spcAft>
              <a:defRPr sz="1200">
                <a:solidFill>
                  <a:schemeClr val="tx1"/>
                </a:solidFill>
                <a:latin typeface="Calibri" pitchFamily="34" charset="0"/>
                <a:ea typeface="宋体" pitchFamily="2" charset="-122"/>
              </a:defRPr>
            </a:lvl6pPr>
            <a:lvl7pPr marL="2971800" indent="-228600" eaLnBrk="0" fontAlgn="base" hangingPunct="0">
              <a:spcBef>
                <a:spcPct val="30000"/>
              </a:spcBef>
              <a:spcAft>
                <a:spcPct val="0"/>
              </a:spcAft>
              <a:defRPr sz="1200">
                <a:solidFill>
                  <a:schemeClr val="tx1"/>
                </a:solidFill>
                <a:latin typeface="Calibri" pitchFamily="34" charset="0"/>
                <a:ea typeface="宋体" pitchFamily="2" charset="-122"/>
              </a:defRPr>
            </a:lvl7pPr>
            <a:lvl8pPr marL="3429000" indent="-228600" eaLnBrk="0" fontAlgn="base" hangingPunct="0">
              <a:spcBef>
                <a:spcPct val="30000"/>
              </a:spcBef>
              <a:spcAft>
                <a:spcPct val="0"/>
              </a:spcAft>
              <a:defRPr sz="1200">
                <a:solidFill>
                  <a:schemeClr val="tx1"/>
                </a:solidFill>
                <a:latin typeface="Calibri" pitchFamily="34" charset="0"/>
                <a:ea typeface="宋体" pitchFamily="2" charset="-122"/>
              </a:defRPr>
            </a:lvl8pPr>
            <a:lvl9pPr marL="3886200" indent="-228600" eaLnBrk="0" fontAlgn="base" hangingPunct="0">
              <a:spcBef>
                <a:spcPct val="30000"/>
              </a:spcBef>
              <a:spcAft>
                <a:spcPct val="0"/>
              </a:spcAft>
              <a:defRPr sz="1200">
                <a:solidFill>
                  <a:schemeClr val="tx1"/>
                </a:solidFill>
                <a:latin typeface="Calibri" pitchFamily="34" charset="0"/>
                <a:ea typeface="宋体" pitchFamily="2" charset="-122"/>
              </a:defRPr>
            </a:lvl9pPr>
          </a:lstStyle>
          <a:p>
            <a:pPr eaLnBrk="1" hangingPunct="1">
              <a:spcBef>
                <a:spcPct val="0"/>
              </a:spcBef>
            </a:pPr>
            <a:fld id="{139C0944-08C8-4287-833C-C02979E0F6CD}" type="slidenum">
              <a:rPr lang="zh-CN" altLang="en-US" smtClean="0">
                <a:latin typeface="Arial" charset="0"/>
              </a:rPr>
              <a:pPr eaLnBrk="1" hangingPunct="1">
                <a:spcBef>
                  <a:spcPct val="0"/>
                </a:spcBef>
              </a:pPr>
              <a:t>20</a:t>
            </a:fld>
            <a:endParaRPr lang="zh-CN" altLang="en-US" smtClean="0">
              <a:latin typeface="Arial" charset="0"/>
            </a:endParaRPr>
          </a:p>
        </p:txBody>
      </p:sp>
    </p:spTree>
    <p:extLst>
      <p:ext uri="{BB962C8B-B14F-4D97-AF65-F5344CB8AC3E}">
        <p14:creationId xmlns:p14="http://schemas.microsoft.com/office/powerpoint/2010/main" val="7386132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2" name="图片 1"/>
          <p:cNvPicPr/>
          <p:nvPr userDrawn="1"/>
        </p:nvPicPr>
        <p:blipFill>
          <a:blip r:embed="rId2" cstate="print">
            <a:duotone>
              <a:schemeClr val="accent1">
                <a:shade val="45000"/>
                <a:satMod val="135000"/>
              </a:schemeClr>
              <a:prstClr val="white"/>
            </a:duotone>
          </a:blip>
          <a:srcRect l="12641" t="12093"/>
          <a:stretch>
            <a:fillRect/>
          </a:stretch>
        </p:blipFill>
        <p:spPr bwMode="auto">
          <a:xfrm>
            <a:off x="0" y="0"/>
            <a:ext cx="9144000" cy="6858000"/>
          </a:xfrm>
          <a:prstGeom prst="rect">
            <a:avLst/>
          </a:prstGeom>
          <a:ln>
            <a:noFill/>
          </a:ln>
          <a:effectLst>
            <a:softEdge rad="112500"/>
          </a:effectLst>
        </p:spPr>
      </p:pic>
      <p:pic>
        <p:nvPicPr>
          <p:cNvPr id="3"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t="15222"/>
          <a:stretch>
            <a:fillRect/>
          </a:stretch>
        </p:blipFill>
        <p:spPr bwMode="auto">
          <a:xfrm>
            <a:off x="6010275" y="0"/>
            <a:ext cx="31432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5"/>
          <p:cNvPicPr>
            <a:picLocks noChangeAspect="1" noChangeArrowheads="1"/>
          </p:cNvPicPr>
          <p:nvPr userDrawn="1"/>
        </p:nvPicPr>
        <p:blipFill>
          <a:blip r:embed="rId4">
            <a:extLst>
              <a:ext uri="{28A0092B-C50C-407E-A947-70E740481C1C}">
                <a14:useLocalDpi xmlns:a14="http://schemas.microsoft.com/office/drawing/2010/main" val="0"/>
              </a:ext>
            </a:extLst>
          </a:blip>
          <a:srcRect l="1466" t="24496" r="4666" b="54028"/>
          <a:stretch>
            <a:fillRect/>
          </a:stretch>
        </p:blipFill>
        <p:spPr bwMode="auto">
          <a:xfrm>
            <a:off x="0" y="6643688"/>
            <a:ext cx="9144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6004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AAEE9C91-675C-4CB8-8779-C60D765AB830}" type="datetimeFigureOut">
              <a:rPr lang="zh-CN" altLang="en-US"/>
              <a:pPr>
                <a:defRPr/>
              </a:pPr>
              <a:t>2018-01-05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330F24C-0E14-4540-9762-F03805A5C1D5}" type="slidenum">
              <a:rPr lang="zh-CN" altLang="en-US"/>
              <a:pPr>
                <a:defRPr/>
              </a:pPr>
              <a:t>‹#›</a:t>
            </a:fld>
            <a:endParaRPr lang="zh-CN" altLang="en-US"/>
          </a:p>
        </p:txBody>
      </p:sp>
    </p:spTree>
    <p:extLst>
      <p:ext uri="{BB962C8B-B14F-4D97-AF65-F5344CB8AC3E}">
        <p14:creationId xmlns:p14="http://schemas.microsoft.com/office/powerpoint/2010/main" val="3535854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47313ADE-CC37-4911-9DA0-F0AC113B7562}" type="datetimeFigureOut">
              <a:rPr lang="zh-CN" altLang="en-US"/>
              <a:pPr>
                <a:defRPr/>
              </a:pPr>
              <a:t>2018-01-05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3A5F329-549E-4FDD-AB46-5F7062836484}" type="slidenum">
              <a:rPr lang="zh-CN" altLang="en-US"/>
              <a:pPr>
                <a:defRPr/>
              </a:pPr>
              <a:t>‹#›</a:t>
            </a:fld>
            <a:endParaRPr lang="zh-CN" altLang="en-US"/>
          </a:p>
        </p:txBody>
      </p:sp>
    </p:spTree>
    <p:extLst>
      <p:ext uri="{BB962C8B-B14F-4D97-AF65-F5344CB8AC3E}">
        <p14:creationId xmlns:p14="http://schemas.microsoft.com/office/powerpoint/2010/main" val="4085965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fontAlgn="base">
              <a:spcBef>
                <a:spcPct val="0"/>
              </a:spcBef>
              <a:spcAft>
                <a:spcPct val="0"/>
              </a:spcAft>
              <a:defRPr>
                <a:latin typeface="Arial" charset="0"/>
                <a:ea typeface="宋体" pitchFamily="2" charset="-122"/>
              </a:defRPr>
            </a:lvl1pPr>
          </a:lstStyle>
          <a:p>
            <a:pPr>
              <a:defRPr/>
            </a:pPr>
            <a:fld id="{6FC7F971-E352-4AF8-8A6A-53AF97A2F920}" type="datetimeFigureOut">
              <a:rPr lang="zh-CN" altLang="en-US"/>
              <a:pPr>
                <a:defRPr/>
              </a:pPr>
              <a:t>2018-01-05</a:t>
            </a:fld>
            <a:endParaRPr lang="zh-CN" altLang="en-US"/>
          </a:p>
        </p:txBody>
      </p:sp>
      <p:sp>
        <p:nvSpPr>
          <p:cNvPr id="5" name="页脚占位符 4"/>
          <p:cNvSpPr>
            <a:spLocks noGrp="1"/>
          </p:cNvSpPr>
          <p:nvPr>
            <p:ph type="ftr" sz="quarter" idx="11"/>
          </p:nvPr>
        </p:nvSpPr>
        <p:spPr/>
        <p:txBody>
          <a:bodyPr/>
          <a:lstStyle>
            <a:lvl1pPr fontAlgn="base">
              <a:spcBef>
                <a:spcPct val="0"/>
              </a:spcBef>
              <a:spcAft>
                <a:spcPct val="0"/>
              </a:spcAft>
              <a:defRPr>
                <a:latin typeface="Arial" charset="0"/>
                <a:ea typeface="宋体" pitchFamily="2" charset="-122"/>
              </a:defRPr>
            </a:lvl1pPr>
          </a:lstStyle>
          <a:p>
            <a:pPr>
              <a:defRPr/>
            </a:pPr>
            <a:endParaRPr lang="zh-CN" altLang="en-US"/>
          </a:p>
        </p:txBody>
      </p:sp>
      <p:sp>
        <p:nvSpPr>
          <p:cNvPr id="6" name="灯片编号占位符 5"/>
          <p:cNvSpPr>
            <a:spLocks noGrp="1"/>
          </p:cNvSpPr>
          <p:nvPr>
            <p:ph type="sldNum" sz="quarter" idx="12"/>
          </p:nvPr>
        </p:nvSpPr>
        <p:spPr/>
        <p:txBody>
          <a:bodyPr/>
          <a:lstStyle>
            <a:lvl1pPr fontAlgn="base">
              <a:spcBef>
                <a:spcPct val="0"/>
              </a:spcBef>
              <a:spcAft>
                <a:spcPct val="0"/>
              </a:spcAft>
              <a:defRPr>
                <a:latin typeface="Arial" charset="0"/>
                <a:ea typeface="宋体" pitchFamily="2" charset="-122"/>
              </a:defRPr>
            </a:lvl1pPr>
          </a:lstStyle>
          <a:p>
            <a:pPr>
              <a:defRPr/>
            </a:pPr>
            <a:fld id="{357AB3C3-D269-4BE9-8636-BCD53A5762E7}" type="slidenum">
              <a:rPr lang="zh-CN" altLang="en-US"/>
              <a:pPr>
                <a:defRPr/>
              </a:pPr>
              <a:t>‹#›</a:t>
            </a:fld>
            <a:endParaRPr lang="zh-CN" altLang="en-US"/>
          </a:p>
        </p:txBody>
      </p:sp>
    </p:spTree>
    <p:extLst>
      <p:ext uri="{BB962C8B-B14F-4D97-AF65-F5344CB8AC3E}">
        <p14:creationId xmlns:p14="http://schemas.microsoft.com/office/powerpoint/2010/main" val="594930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fontAlgn="base">
              <a:spcBef>
                <a:spcPct val="0"/>
              </a:spcBef>
              <a:spcAft>
                <a:spcPct val="0"/>
              </a:spcAft>
              <a:defRPr>
                <a:latin typeface="Arial" charset="0"/>
                <a:ea typeface="宋体" pitchFamily="2" charset="-122"/>
              </a:defRPr>
            </a:lvl1pPr>
          </a:lstStyle>
          <a:p>
            <a:pPr>
              <a:defRPr/>
            </a:pPr>
            <a:fld id="{42E13EE5-1684-4FFE-8491-8DDAC177A4F9}" type="datetimeFigureOut">
              <a:rPr lang="zh-CN" altLang="en-US"/>
              <a:pPr>
                <a:defRPr/>
              </a:pPr>
              <a:t>2018-01-05</a:t>
            </a:fld>
            <a:endParaRPr lang="zh-CN" altLang="en-US"/>
          </a:p>
        </p:txBody>
      </p:sp>
      <p:sp>
        <p:nvSpPr>
          <p:cNvPr id="5" name="页脚占位符 4"/>
          <p:cNvSpPr>
            <a:spLocks noGrp="1"/>
          </p:cNvSpPr>
          <p:nvPr>
            <p:ph type="ftr" sz="quarter" idx="11"/>
          </p:nvPr>
        </p:nvSpPr>
        <p:spPr/>
        <p:txBody>
          <a:bodyPr/>
          <a:lstStyle>
            <a:lvl1pPr fontAlgn="base">
              <a:spcBef>
                <a:spcPct val="0"/>
              </a:spcBef>
              <a:spcAft>
                <a:spcPct val="0"/>
              </a:spcAft>
              <a:defRPr>
                <a:latin typeface="Arial" charset="0"/>
                <a:ea typeface="宋体" pitchFamily="2" charset="-122"/>
              </a:defRPr>
            </a:lvl1pPr>
          </a:lstStyle>
          <a:p>
            <a:pPr>
              <a:defRPr/>
            </a:pPr>
            <a:endParaRPr lang="zh-CN" altLang="en-US"/>
          </a:p>
        </p:txBody>
      </p:sp>
      <p:sp>
        <p:nvSpPr>
          <p:cNvPr id="6" name="灯片编号占位符 5"/>
          <p:cNvSpPr>
            <a:spLocks noGrp="1"/>
          </p:cNvSpPr>
          <p:nvPr>
            <p:ph type="sldNum" sz="quarter" idx="12"/>
          </p:nvPr>
        </p:nvSpPr>
        <p:spPr/>
        <p:txBody>
          <a:bodyPr/>
          <a:lstStyle>
            <a:lvl1pPr fontAlgn="base">
              <a:spcBef>
                <a:spcPct val="0"/>
              </a:spcBef>
              <a:spcAft>
                <a:spcPct val="0"/>
              </a:spcAft>
              <a:defRPr>
                <a:latin typeface="Arial" charset="0"/>
                <a:ea typeface="宋体" pitchFamily="2" charset="-122"/>
              </a:defRPr>
            </a:lvl1pPr>
          </a:lstStyle>
          <a:p>
            <a:pPr>
              <a:defRPr/>
            </a:pPr>
            <a:fld id="{1F2FCEAB-8C4E-4210-AA93-E71BC8E5D3E1}" type="slidenum">
              <a:rPr lang="zh-CN" altLang="en-US"/>
              <a:pPr>
                <a:defRPr/>
              </a:pPr>
              <a:t>‹#›</a:t>
            </a:fld>
            <a:endParaRPr lang="zh-CN" altLang="en-US"/>
          </a:p>
        </p:txBody>
      </p:sp>
    </p:spTree>
    <p:extLst>
      <p:ext uri="{BB962C8B-B14F-4D97-AF65-F5344CB8AC3E}">
        <p14:creationId xmlns:p14="http://schemas.microsoft.com/office/powerpoint/2010/main" val="535779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fontAlgn="base">
              <a:spcBef>
                <a:spcPct val="0"/>
              </a:spcBef>
              <a:spcAft>
                <a:spcPct val="0"/>
              </a:spcAft>
              <a:defRPr>
                <a:latin typeface="Arial" charset="0"/>
                <a:ea typeface="宋体" pitchFamily="2" charset="-122"/>
              </a:defRPr>
            </a:lvl1pPr>
          </a:lstStyle>
          <a:p>
            <a:pPr>
              <a:defRPr/>
            </a:pPr>
            <a:fld id="{19A0A458-30E7-4DE9-AA16-AF35FB7B4666}" type="datetimeFigureOut">
              <a:rPr lang="zh-CN" altLang="en-US"/>
              <a:pPr>
                <a:defRPr/>
              </a:pPr>
              <a:t>2018-01-05</a:t>
            </a:fld>
            <a:endParaRPr lang="zh-CN" altLang="en-US"/>
          </a:p>
        </p:txBody>
      </p:sp>
      <p:sp>
        <p:nvSpPr>
          <p:cNvPr id="5" name="页脚占位符 4"/>
          <p:cNvSpPr>
            <a:spLocks noGrp="1"/>
          </p:cNvSpPr>
          <p:nvPr>
            <p:ph type="ftr" sz="quarter" idx="11"/>
          </p:nvPr>
        </p:nvSpPr>
        <p:spPr/>
        <p:txBody>
          <a:bodyPr/>
          <a:lstStyle>
            <a:lvl1pPr fontAlgn="base">
              <a:spcBef>
                <a:spcPct val="0"/>
              </a:spcBef>
              <a:spcAft>
                <a:spcPct val="0"/>
              </a:spcAft>
              <a:defRPr>
                <a:latin typeface="Arial" charset="0"/>
                <a:ea typeface="宋体" pitchFamily="2" charset="-122"/>
              </a:defRPr>
            </a:lvl1pPr>
          </a:lstStyle>
          <a:p>
            <a:pPr>
              <a:defRPr/>
            </a:pPr>
            <a:endParaRPr lang="zh-CN" altLang="en-US"/>
          </a:p>
        </p:txBody>
      </p:sp>
      <p:sp>
        <p:nvSpPr>
          <p:cNvPr id="6" name="灯片编号占位符 5"/>
          <p:cNvSpPr>
            <a:spLocks noGrp="1"/>
          </p:cNvSpPr>
          <p:nvPr>
            <p:ph type="sldNum" sz="quarter" idx="12"/>
          </p:nvPr>
        </p:nvSpPr>
        <p:spPr/>
        <p:txBody>
          <a:bodyPr/>
          <a:lstStyle>
            <a:lvl1pPr fontAlgn="base">
              <a:spcBef>
                <a:spcPct val="0"/>
              </a:spcBef>
              <a:spcAft>
                <a:spcPct val="0"/>
              </a:spcAft>
              <a:defRPr>
                <a:latin typeface="Arial" charset="0"/>
                <a:ea typeface="宋体" pitchFamily="2" charset="-122"/>
              </a:defRPr>
            </a:lvl1pPr>
          </a:lstStyle>
          <a:p>
            <a:pPr>
              <a:defRPr/>
            </a:pPr>
            <a:fld id="{4A1D8039-2223-4C61-9AF5-35F120B9AF92}" type="slidenum">
              <a:rPr lang="zh-CN" altLang="en-US"/>
              <a:pPr>
                <a:defRPr/>
              </a:pPr>
              <a:t>‹#›</a:t>
            </a:fld>
            <a:endParaRPr lang="zh-CN" altLang="en-US"/>
          </a:p>
        </p:txBody>
      </p:sp>
    </p:spTree>
    <p:extLst>
      <p:ext uri="{BB962C8B-B14F-4D97-AF65-F5344CB8AC3E}">
        <p14:creationId xmlns:p14="http://schemas.microsoft.com/office/powerpoint/2010/main" val="16377082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fontAlgn="base">
              <a:spcBef>
                <a:spcPct val="0"/>
              </a:spcBef>
              <a:spcAft>
                <a:spcPct val="0"/>
              </a:spcAft>
              <a:defRPr>
                <a:latin typeface="Arial" charset="0"/>
                <a:ea typeface="宋体" pitchFamily="2" charset="-122"/>
              </a:defRPr>
            </a:lvl1pPr>
          </a:lstStyle>
          <a:p>
            <a:pPr>
              <a:defRPr/>
            </a:pPr>
            <a:fld id="{7DD3ED3F-3B6A-40BC-A479-6C0B480DA774}" type="datetimeFigureOut">
              <a:rPr lang="zh-CN" altLang="en-US"/>
              <a:pPr>
                <a:defRPr/>
              </a:pPr>
              <a:t>2018-01-05</a:t>
            </a:fld>
            <a:endParaRPr lang="zh-CN" altLang="en-US"/>
          </a:p>
        </p:txBody>
      </p:sp>
      <p:sp>
        <p:nvSpPr>
          <p:cNvPr id="6" name="页脚占位符 5"/>
          <p:cNvSpPr>
            <a:spLocks noGrp="1"/>
          </p:cNvSpPr>
          <p:nvPr>
            <p:ph type="ftr" sz="quarter" idx="11"/>
          </p:nvPr>
        </p:nvSpPr>
        <p:spPr/>
        <p:txBody>
          <a:bodyPr/>
          <a:lstStyle>
            <a:lvl1pPr fontAlgn="base">
              <a:spcBef>
                <a:spcPct val="0"/>
              </a:spcBef>
              <a:spcAft>
                <a:spcPct val="0"/>
              </a:spcAft>
              <a:defRPr>
                <a:latin typeface="Arial" charset="0"/>
                <a:ea typeface="宋体" pitchFamily="2" charset="-122"/>
              </a:defRPr>
            </a:lvl1pPr>
          </a:lstStyle>
          <a:p>
            <a:pPr>
              <a:defRPr/>
            </a:pPr>
            <a:endParaRPr lang="zh-CN" altLang="en-US"/>
          </a:p>
        </p:txBody>
      </p:sp>
      <p:sp>
        <p:nvSpPr>
          <p:cNvPr id="7" name="灯片编号占位符 6"/>
          <p:cNvSpPr>
            <a:spLocks noGrp="1"/>
          </p:cNvSpPr>
          <p:nvPr>
            <p:ph type="sldNum" sz="quarter" idx="12"/>
          </p:nvPr>
        </p:nvSpPr>
        <p:spPr/>
        <p:txBody>
          <a:bodyPr/>
          <a:lstStyle>
            <a:lvl1pPr fontAlgn="base">
              <a:spcBef>
                <a:spcPct val="0"/>
              </a:spcBef>
              <a:spcAft>
                <a:spcPct val="0"/>
              </a:spcAft>
              <a:defRPr>
                <a:latin typeface="Arial" charset="0"/>
                <a:ea typeface="宋体" pitchFamily="2" charset="-122"/>
              </a:defRPr>
            </a:lvl1pPr>
          </a:lstStyle>
          <a:p>
            <a:pPr>
              <a:defRPr/>
            </a:pPr>
            <a:fld id="{01DCF8DE-FE37-46E0-9E4E-996551AEC9A8}" type="slidenum">
              <a:rPr lang="zh-CN" altLang="en-US"/>
              <a:pPr>
                <a:defRPr/>
              </a:pPr>
              <a:t>‹#›</a:t>
            </a:fld>
            <a:endParaRPr lang="zh-CN" altLang="en-US"/>
          </a:p>
        </p:txBody>
      </p:sp>
    </p:spTree>
    <p:extLst>
      <p:ext uri="{BB962C8B-B14F-4D97-AF65-F5344CB8AC3E}">
        <p14:creationId xmlns:p14="http://schemas.microsoft.com/office/powerpoint/2010/main" val="19099319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fontAlgn="base">
              <a:spcBef>
                <a:spcPct val="0"/>
              </a:spcBef>
              <a:spcAft>
                <a:spcPct val="0"/>
              </a:spcAft>
              <a:defRPr>
                <a:latin typeface="Arial" charset="0"/>
                <a:ea typeface="宋体" pitchFamily="2" charset="-122"/>
              </a:defRPr>
            </a:lvl1pPr>
          </a:lstStyle>
          <a:p>
            <a:pPr>
              <a:defRPr/>
            </a:pPr>
            <a:fld id="{C6CB9564-8177-48C7-A3A6-63126982B685}" type="datetimeFigureOut">
              <a:rPr lang="zh-CN" altLang="en-US"/>
              <a:pPr>
                <a:defRPr/>
              </a:pPr>
              <a:t>2018-01-05</a:t>
            </a:fld>
            <a:endParaRPr lang="zh-CN" altLang="en-US"/>
          </a:p>
        </p:txBody>
      </p:sp>
      <p:sp>
        <p:nvSpPr>
          <p:cNvPr id="8" name="页脚占位符 7"/>
          <p:cNvSpPr>
            <a:spLocks noGrp="1"/>
          </p:cNvSpPr>
          <p:nvPr>
            <p:ph type="ftr" sz="quarter" idx="11"/>
          </p:nvPr>
        </p:nvSpPr>
        <p:spPr/>
        <p:txBody>
          <a:bodyPr/>
          <a:lstStyle>
            <a:lvl1pPr fontAlgn="base">
              <a:spcBef>
                <a:spcPct val="0"/>
              </a:spcBef>
              <a:spcAft>
                <a:spcPct val="0"/>
              </a:spcAft>
              <a:defRPr>
                <a:latin typeface="Arial" charset="0"/>
                <a:ea typeface="宋体" pitchFamily="2" charset="-122"/>
              </a:defRPr>
            </a:lvl1pPr>
          </a:lstStyle>
          <a:p>
            <a:pPr>
              <a:defRPr/>
            </a:pPr>
            <a:endParaRPr lang="zh-CN" altLang="en-US"/>
          </a:p>
        </p:txBody>
      </p:sp>
      <p:sp>
        <p:nvSpPr>
          <p:cNvPr id="9" name="灯片编号占位符 8"/>
          <p:cNvSpPr>
            <a:spLocks noGrp="1"/>
          </p:cNvSpPr>
          <p:nvPr>
            <p:ph type="sldNum" sz="quarter" idx="12"/>
          </p:nvPr>
        </p:nvSpPr>
        <p:spPr/>
        <p:txBody>
          <a:bodyPr/>
          <a:lstStyle>
            <a:lvl1pPr fontAlgn="base">
              <a:spcBef>
                <a:spcPct val="0"/>
              </a:spcBef>
              <a:spcAft>
                <a:spcPct val="0"/>
              </a:spcAft>
              <a:defRPr>
                <a:latin typeface="Arial" charset="0"/>
                <a:ea typeface="宋体" pitchFamily="2" charset="-122"/>
              </a:defRPr>
            </a:lvl1pPr>
          </a:lstStyle>
          <a:p>
            <a:pPr>
              <a:defRPr/>
            </a:pPr>
            <a:fld id="{6C53C401-4AD6-46A9-9D9B-C47D279E3801}" type="slidenum">
              <a:rPr lang="zh-CN" altLang="en-US"/>
              <a:pPr>
                <a:defRPr/>
              </a:pPr>
              <a:t>‹#›</a:t>
            </a:fld>
            <a:endParaRPr lang="zh-CN" altLang="en-US"/>
          </a:p>
        </p:txBody>
      </p:sp>
    </p:spTree>
    <p:extLst>
      <p:ext uri="{BB962C8B-B14F-4D97-AF65-F5344CB8AC3E}">
        <p14:creationId xmlns:p14="http://schemas.microsoft.com/office/powerpoint/2010/main" val="50590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fontAlgn="base">
              <a:spcBef>
                <a:spcPct val="0"/>
              </a:spcBef>
              <a:spcAft>
                <a:spcPct val="0"/>
              </a:spcAft>
              <a:defRPr>
                <a:latin typeface="Arial" charset="0"/>
                <a:ea typeface="宋体" pitchFamily="2" charset="-122"/>
              </a:defRPr>
            </a:lvl1pPr>
          </a:lstStyle>
          <a:p>
            <a:pPr>
              <a:defRPr/>
            </a:pPr>
            <a:fld id="{882A85B4-3EE7-4DAC-A306-AA5B6E1D701D}" type="datetimeFigureOut">
              <a:rPr lang="zh-CN" altLang="en-US"/>
              <a:pPr>
                <a:defRPr/>
              </a:pPr>
              <a:t>2018-01-05</a:t>
            </a:fld>
            <a:endParaRPr lang="zh-CN" altLang="en-US"/>
          </a:p>
        </p:txBody>
      </p:sp>
      <p:sp>
        <p:nvSpPr>
          <p:cNvPr id="4" name="页脚占位符 3"/>
          <p:cNvSpPr>
            <a:spLocks noGrp="1"/>
          </p:cNvSpPr>
          <p:nvPr>
            <p:ph type="ftr" sz="quarter" idx="11"/>
          </p:nvPr>
        </p:nvSpPr>
        <p:spPr/>
        <p:txBody>
          <a:bodyPr/>
          <a:lstStyle>
            <a:lvl1pPr fontAlgn="base">
              <a:spcBef>
                <a:spcPct val="0"/>
              </a:spcBef>
              <a:spcAft>
                <a:spcPct val="0"/>
              </a:spcAft>
              <a:defRPr>
                <a:latin typeface="Arial" charset="0"/>
                <a:ea typeface="宋体" pitchFamily="2" charset="-122"/>
              </a:defRPr>
            </a:lvl1pPr>
          </a:lstStyle>
          <a:p>
            <a:pPr>
              <a:defRPr/>
            </a:pPr>
            <a:endParaRPr lang="zh-CN" altLang="en-US"/>
          </a:p>
        </p:txBody>
      </p:sp>
      <p:sp>
        <p:nvSpPr>
          <p:cNvPr id="5" name="灯片编号占位符 4"/>
          <p:cNvSpPr>
            <a:spLocks noGrp="1"/>
          </p:cNvSpPr>
          <p:nvPr>
            <p:ph type="sldNum" sz="quarter" idx="12"/>
          </p:nvPr>
        </p:nvSpPr>
        <p:spPr/>
        <p:txBody>
          <a:bodyPr/>
          <a:lstStyle>
            <a:lvl1pPr fontAlgn="base">
              <a:spcBef>
                <a:spcPct val="0"/>
              </a:spcBef>
              <a:spcAft>
                <a:spcPct val="0"/>
              </a:spcAft>
              <a:defRPr>
                <a:latin typeface="Arial" charset="0"/>
                <a:ea typeface="宋体" pitchFamily="2" charset="-122"/>
              </a:defRPr>
            </a:lvl1pPr>
          </a:lstStyle>
          <a:p>
            <a:pPr>
              <a:defRPr/>
            </a:pPr>
            <a:fld id="{3B4E581E-DADE-41DB-9E34-D46A47C7F10D}" type="slidenum">
              <a:rPr lang="zh-CN" altLang="en-US"/>
              <a:pPr>
                <a:defRPr/>
              </a:pPr>
              <a:t>‹#›</a:t>
            </a:fld>
            <a:endParaRPr lang="zh-CN" altLang="en-US"/>
          </a:p>
        </p:txBody>
      </p:sp>
    </p:spTree>
    <p:extLst>
      <p:ext uri="{BB962C8B-B14F-4D97-AF65-F5344CB8AC3E}">
        <p14:creationId xmlns:p14="http://schemas.microsoft.com/office/powerpoint/2010/main" val="3275101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fontAlgn="base">
              <a:spcBef>
                <a:spcPct val="0"/>
              </a:spcBef>
              <a:spcAft>
                <a:spcPct val="0"/>
              </a:spcAft>
              <a:defRPr>
                <a:latin typeface="Arial" charset="0"/>
                <a:ea typeface="宋体" pitchFamily="2" charset="-122"/>
              </a:defRPr>
            </a:lvl1pPr>
          </a:lstStyle>
          <a:p>
            <a:pPr>
              <a:defRPr/>
            </a:pPr>
            <a:fld id="{148594F9-2597-4AFA-AE4E-0ACEEFEA19B5}" type="datetimeFigureOut">
              <a:rPr lang="zh-CN" altLang="en-US"/>
              <a:pPr>
                <a:defRPr/>
              </a:pPr>
              <a:t>2018-01-05</a:t>
            </a:fld>
            <a:endParaRPr lang="zh-CN" altLang="en-US"/>
          </a:p>
        </p:txBody>
      </p:sp>
      <p:sp>
        <p:nvSpPr>
          <p:cNvPr id="3" name="页脚占位符 2"/>
          <p:cNvSpPr>
            <a:spLocks noGrp="1"/>
          </p:cNvSpPr>
          <p:nvPr>
            <p:ph type="ftr" sz="quarter" idx="11"/>
          </p:nvPr>
        </p:nvSpPr>
        <p:spPr/>
        <p:txBody>
          <a:bodyPr/>
          <a:lstStyle>
            <a:lvl1pPr fontAlgn="base">
              <a:spcBef>
                <a:spcPct val="0"/>
              </a:spcBef>
              <a:spcAft>
                <a:spcPct val="0"/>
              </a:spcAft>
              <a:defRPr>
                <a:latin typeface="Arial" charset="0"/>
                <a:ea typeface="宋体" pitchFamily="2" charset="-122"/>
              </a:defRPr>
            </a:lvl1pPr>
          </a:lstStyle>
          <a:p>
            <a:pPr>
              <a:defRPr/>
            </a:pPr>
            <a:endParaRPr lang="zh-CN" altLang="en-US"/>
          </a:p>
        </p:txBody>
      </p:sp>
      <p:sp>
        <p:nvSpPr>
          <p:cNvPr id="4" name="灯片编号占位符 3"/>
          <p:cNvSpPr>
            <a:spLocks noGrp="1"/>
          </p:cNvSpPr>
          <p:nvPr>
            <p:ph type="sldNum" sz="quarter" idx="12"/>
          </p:nvPr>
        </p:nvSpPr>
        <p:spPr/>
        <p:txBody>
          <a:bodyPr/>
          <a:lstStyle>
            <a:lvl1pPr fontAlgn="base">
              <a:spcBef>
                <a:spcPct val="0"/>
              </a:spcBef>
              <a:spcAft>
                <a:spcPct val="0"/>
              </a:spcAft>
              <a:defRPr>
                <a:latin typeface="Arial" charset="0"/>
                <a:ea typeface="宋体" pitchFamily="2" charset="-122"/>
              </a:defRPr>
            </a:lvl1pPr>
          </a:lstStyle>
          <a:p>
            <a:pPr>
              <a:defRPr/>
            </a:pPr>
            <a:fld id="{13AD36F9-2A74-48A9-B9D9-C8277896171C}" type="slidenum">
              <a:rPr lang="zh-CN" altLang="en-US"/>
              <a:pPr>
                <a:defRPr/>
              </a:pPr>
              <a:t>‹#›</a:t>
            </a:fld>
            <a:endParaRPr lang="zh-CN" altLang="en-US"/>
          </a:p>
        </p:txBody>
      </p:sp>
    </p:spTree>
    <p:extLst>
      <p:ext uri="{BB962C8B-B14F-4D97-AF65-F5344CB8AC3E}">
        <p14:creationId xmlns:p14="http://schemas.microsoft.com/office/powerpoint/2010/main" val="9108066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fontAlgn="base">
              <a:spcBef>
                <a:spcPct val="0"/>
              </a:spcBef>
              <a:spcAft>
                <a:spcPct val="0"/>
              </a:spcAft>
              <a:defRPr>
                <a:latin typeface="Arial" charset="0"/>
                <a:ea typeface="宋体" pitchFamily="2" charset="-122"/>
              </a:defRPr>
            </a:lvl1pPr>
          </a:lstStyle>
          <a:p>
            <a:pPr>
              <a:defRPr/>
            </a:pPr>
            <a:fld id="{454E8F71-D618-4747-9B8A-AF73690E2005}" type="datetimeFigureOut">
              <a:rPr lang="zh-CN" altLang="en-US"/>
              <a:pPr>
                <a:defRPr/>
              </a:pPr>
              <a:t>2018-01-05</a:t>
            </a:fld>
            <a:endParaRPr lang="zh-CN" altLang="en-US"/>
          </a:p>
        </p:txBody>
      </p:sp>
      <p:sp>
        <p:nvSpPr>
          <p:cNvPr id="6" name="页脚占位符 5"/>
          <p:cNvSpPr>
            <a:spLocks noGrp="1"/>
          </p:cNvSpPr>
          <p:nvPr>
            <p:ph type="ftr" sz="quarter" idx="11"/>
          </p:nvPr>
        </p:nvSpPr>
        <p:spPr/>
        <p:txBody>
          <a:bodyPr/>
          <a:lstStyle>
            <a:lvl1pPr fontAlgn="base">
              <a:spcBef>
                <a:spcPct val="0"/>
              </a:spcBef>
              <a:spcAft>
                <a:spcPct val="0"/>
              </a:spcAft>
              <a:defRPr>
                <a:latin typeface="Arial" charset="0"/>
                <a:ea typeface="宋体" pitchFamily="2" charset="-122"/>
              </a:defRPr>
            </a:lvl1pPr>
          </a:lstStyle>
          <a:p>
            <a:pPr>
              <a:defRPr/>
            </a:pPr>
            <a:endParaRPr lang="zh-CN" altLang="en-US"/>
          </a:p>
        </p:txBody>
      </p:sp>
      <p:sp>
        <p:nvSpPr>
          <p:cNvPr id="7" name="灯片编号占位符 6"/>
          <p:cNvSpPr>
            <a:spLocks noGrp="1"/>
          </p:cNvSpPr>
          <p:nvPr>
            <p:ph type="sldNum" sz="quarter" idx="12"/>
          </p:nvPr>
        </p:nvSpPr>
        <p:spPr/>
        <p:txBody>
          <a:bodyPr/>
          <a:lstStyle>
            <a:lvl1pPr fontAlgn="base">
              <a:spcBef>
                <a:spcPct val="0"/>
              </a:spcBef>
              <a:spcAft>
                <a:spcPct val="0"/>
              </a:spcAft>
              <a:defRPr>
                <a:latin typeface="Arial" charset="0"/>
                <a:ea typeface="宋体" pitchFamily="2" charset="-122"/>
              </a:defRPr>
            </a:lvl1pPr>
          </a:lstStyle>
          <a:p>
            <a:pPr>
              <a:defRPr/>
            </a:pPr>
            <a:fld id="{CB666A62-89CA-45D7-822C-145DCB226AC0}" type="slidenum">
              <a:rPr lang="zh-CN" altLang="en-US"/>
              <a:pPr>
                <a:defRPr/>
              </a:pPr>
              <a:t>‹#›</a:t>
            </a:fld>
            <a:endParaRPr lang="zh-CN" altLang="en-US"/>
          </a:p>
        </p:txBody>
      </p:sp>
    </p:spTree>
    <p:extLst>
      <p:ext uri="{BB962C8B-B14F-4D97-AF65-F5344CB8AC3E}">
        <p14:creationId xmlns:p14="http://schemas.microsoft.com/office/powerpoint/2010/main" val="1822237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21E65770-6F2D-4AE0-844D-3C44149AF895}" type="datetimeFigureOut">
              <a:rPr lang="zh-CN" altLang="en-US"/>
              <a:pPr>
                <a:defRPr/>
              </a:pPr>
              <a:t>2018-01-05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5AE961A-69F4-41E1-BA4B-C35FA1BA972E}" type="slidenum">
              <a:rPr lang="zh-CN" altLang="en-US"/>
              <a:pPr>
                <a:defRPr/>
              </a:pPr>
              <a:t>‹#›</a:t>
            </a:fld>
            <a:endParaRPr lang="zh-CN" altLang="en-US"/>
          </a:p>
        </p:txBody>
      </p:sp>
    </p:spTree>
    <p:extLst>
      <p:ext uri="{BB962C8B-B14F-4D97-AF65-F5344CB8AC3E}">
        <p14:creationId xmlns:p14="http://schemas.microsoft.com/office/powerpoint/2010/main" val="42943242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fontAlgn="base">
              <a:spcBef>
                <a:spcPct val="0"/>
              </a:spcBef>
              <a:spcAft>
                <a:spcPct val="0"/>
              </a:spcAft>
              <a:defRPr>
                <a:latin typeface="Arial" charset="0"/>
                <a:ea typeface="宋体" pitchFamily="2" charset="-122"/>
              </a:defRPr>
            </a:lvl1pPr>
          </a:lstStyle>
          <a:p>
            <a:pPr>
              <a:defRPr/>
            </a:pPr>
            <a:fld id="{23F1D6ED-1BE3-4C6D-9DFC-49DC396CF072}" type="datetimeFigureOut">
              <a:rPr lang="zh-CN" altLang="en-US"/>
              <a:pPr>
                <a:defRPr/>
              </a:pPr>
              <a:t>2018-01-05</a:t>
            </a:fld>
            <a:endParaRPr lang="zh-CN" altLang="en-US"/>
          </a:p>
        </p:txBody>
      </p:sp>
      <p:sp>
        <p:nvSpPr>
          <p:cNvPr id="6" name="页脚占位符 5"/>
          <p:cNvSpPr>
            <a:spLocks noGrp="1"/>
          </p:cNvSpPr>
          <p:nvPr>
            <p:ph type="ftr" sz="quarter" idx="11"/>
          </p:nvPr>
        </p:nvSpPr>
        <p:spPr/>
        <p:txBody>
          <a:bodyPr/>
          <a:lstStyle>
            <a:lvl1pPr fontAlgn="base">
              <a:spcBef>
                <a:spcPct val="0"/>
              </a:spcBef>
              <a:spcAft>
                <a:spcPct val="0"/>
              </a:spcAft>
              <a:defRPr>
                <a:latin typeface="Arial" charset="0"/>
                <a:ea typeface="宋体" pitchFamily="2" charset="-122"/>
              </a:defRPr>
            </a:lvl1pPr>
          </a:lstStyle>
          <a:p>
            <a:pPr>
              <a:defRPr/>
            </a:pPr>
            <a:endParaRPr lang="zh-CN" altLang="en-US"/>
          </a:p>
        </p:txBody>
      </p:sp>
      <p:sp>
        <p:nvSpPr>
          <p:cNvPr id="7" name="灯片编号占位符 6"/>
          <p:cNvSpPr>
            <a:spLocks noGrp="1"/>
          </p:cNvSpPr>
          <p:nvPr>
            <p:ph type="sldNum" sz="quarter" idx="12"/>
          </p:nvPr>
        </p:nvSpPr>
        <p:spPr/>
        <p:txBody>
          <a:bodyPr/>
          <a:lstStyle>
            <a:lvl1pPr fontAlgn="base">
              <a:spcBef>
                <a:spcPct val="0"/>
              </a:spcBef>
              <a:spcAft>
                <a:spcPct val="0"/>
              </a:spcAft>
              <a:defRPr>
                <a:latin typeface="Arial" charset="0"/>
                <a:ea typeface="宋体" pitchFamily="2" charset="-122"/>
              </a:defRPr>
            </a:lvl1pPr>
          </a:lstStyle>
          <a:p>
            <a:pPr>
              <a:defRPr/>
            </a:pPr>
            <a:fld id="{581032E6-5A1C-457E-B9A3-C228AD08E3C5}" type="slidenum">
              <a:rPr lang="zh-CN" altLang="en-US"/>
              <a:pPr>
                <a:defRPr/>
              </a:pPr>
              <a:t>‹#›</a:t>
            </a:fld>
            <a:endParaRPr lang="zh-CN" altLang="en-US"/>
          </a:p>
        </p:txBody>
      </p:sp>
    </p:spTree>
    <p:extLst>
      <p:ext uri="{BB962C8B-B14F-4D97-AF65-F5344CB8AC3E}">
        <p14:creationId xmlns:p14="http://schemas.microsoft.com/office/powerpoint/2010/main" val="28173813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fontAlgn="base">
              <a:spcBef>
                <a:spcPct val="0"/>
              </a:spcBef>
              <a:spcAft>
                <a:spcPct val="0"/>
              </a:spcAft>
              <a:defRPr>
                <a:latin typeface="Arial" charset="0"/>
                <a:ea typeface="宋体" pitchFamily="2" charset="-122"/>
              </a:defRPr>
            </a:lvl1pPr>
          </a:lstStyle>
          <a:p>
            <a:pPr>
              <a:defRPr/>
            </a:pPr>
            <a:fld id="{24D778A5-B40C-4787-BDEA-B39C52CFA1CE}" type="datetimeFigureOut">
              <a:rPr lang="zh-CN" altLang="en-US"/>
              <a:pPr>
                <a:defRPr/>
              </a:pPr>
              <a:t>2018-01-05</a:t>
            </a:fld>
            <a:endParaRPr lang="zh-CN" altLang="en-US"/>
          </a:p>
        </p:txBody>
      </p:sp>
      <p:sp>
        <p:nvSpPr>
          <p:cNvPr id="5" name="页脚占位符 4"/>
          <p:cNvSpPr>
            <a:spLocks noGrp="1"/>
          </p:cNvSpPr>
          <p:nvPr>
            <p:ph type="ftr" sz="quarter" idx="11"/>
          </p:nvPr>
        </p:nvSpPr>
        <p:spPr/>
        <p:txBody>
          <a:bodyPr/>
          <a:lstStyle>
            <a:lvl1pPr fontAlgn="base">
              <a:spcBef>
                <a:spcPct val="0"/>
              </a:spcBef>
              <a:spcAft>
                <a:spcPct val="0"/>
              </a:spcAft>
              <a:defRPr>
                <a:latin typeface="Arial" charset="0"/>
                <a:ea typeface="宋体" pitchFamily="2" charset="-122"/>
              </a:defRPr>
            </a:lvl1pPr>
          </a:lstStyle>
          <a:p>
            <a:pPr>
              <a:defRPr/>
            </a:pPr>
            <a:endParaRPr lang="zh-CN" altLang="en-US"/>
          </a:p>
        </p:txBody>
      </p:sp>
      <p:sp>
        <p:nvSpPr>
          <p:cNvPr id="6" name="灯片编号占位符 5"/>
          <p:cNvSpPr>
            <a:spLocks noGrp="1"/>
          </p:cNvSpPr>
          <p:nvPr>
            <p:ph type="sldNum" sz="quarter" idx="12"/>
          </p:nvPr>
        </p:nvSpPr>
        <p:spPr/>
        <p:txBody>
          <a:bodyPr/>
          <a:lstStyle>
            <a:lvl1pPr fontAlgn="base">
              <a:spcBef>
                <a:spcPct val="0"/>
              </a:spcBef>
              <a:spcAft>
                <a:spcPct val="0"/>
              </a:spcAft>
              <a:defRPr>
                <a:latin typeface="Arial" charset="0"/>
                <a:ea typeface="宋体" pitchFamily="2" charset="-122"/>
              </a:defRPr>
            </a:lvl1pPr>
          </a:lstStyle>
          <a:p>
            <a:pPr>
              <a:defRPr/>
            </a:pPr>
            <a:fld id="{650FA78B-6FE5-4C2D-B858-5AD7B99C2E27}" type="slidenum">
              <a:rPr lang="zh-CN" altLang="en-US"/>
              <a:pPr>
                <a:defRPr/>
              </a:pPr>
              <a:t>‹#›</a:t>
            </a:fld>
            <a:endParaRPr lang="zh-CN" altLang="en-US"/>
          </a:p>
        </p:txBody>
      </p:sp>
    </p:spTree>
    <p:extLst>
      <p:ext uri="{BB962C8B-B14F-4D97-AF65-F5344CB8AC3E}">
        <p14:creationId xmlns:p14="http://schemas.microsoft.com/office/powerpoint/2010/main" val="6934638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fontAlgn="base">
              <a:spcBef>
                <a:spcPct val="0"/>
              </a:spcBef>
              <a:spcAft>
                <a:spcPct val="0"/>
              </a:spcAft>
              <a:defRPr>
                <a:latin typeface="Arial" charset="0"/>
                <a:ea typeface="宋体" pitchFamily="2" charset="-122"/>
              </a:defRPr>
            </a:lvl1pPr>
          </a:lstStyle>
          <a:p>
            <a:pPr>
              <a:defRPr/>
            </a:pPr>
            <a:fld id="{2828C4CE-0C0F-4766-AE95-B5DD5D95F74B}" type="datetimeFigureOut">
              <a:rPr lang="zh-CN" altLang="en-US"/>
              <a:pPr>
                <a:defRPr/>
              </a:pPr>
              <a:t>2018-01-05</a:t>
            </a:fld>
            <a:endParaRPr lang="zh-CN" altLang="en-US"/>
          </a:p>
        </p:txBody>
      </p:sp>
      <p:sp>
        <p:nvSpPr>
          <p:cNvPr id="5" name="页脚占位符 4"/>
          <p:cNvSpPr>
            <a:spLocks noGrp="1"/>
          </p:cNvSpPr>
          <p:nvPr>
            <p:ph type="ftr" sz="quarter" idx="11"/>
          </p:nvPr>
        </p:nvSpPr>
        <p:spPr/>
        <p:txBody>
          <a:bodyPr/>
          <a:lstStyle>
            <a:lvl1pPr fontAlgn="base">
              <a:spcBef>
                <a:spcPct val="0"/>
              </a:spcBef>
              <a:spcAft>
                <a:spcPct val="0"/>
              </a:spcAft>
              <a:defRPr>
                <a:latin typeface="Arial" charset="0"/>
                <a:ea typeface="宋体" pitchFamily="2" charset="-122"/>
              </a:defRPr>
            </a:lvl1pPr>
          </a:lstStyle>
          <a:p>
            <a:pPr>
              <a:defRPr/>
            </a:pPr>
            <a:endParaRPr lang="zh-CN" altLang="en-US"/>
          </a:p>
        </p:txBody>
      </p:sp>
      <p:sp>
        <p:nvSpPr>
          <p:cNvPr id="6" name="灯片编号占位符 5"/>
          <p:cNvSpPr>
            <a:spLocks noGrp="1"/>
          </p:cNvSpPr>
          <p:nvPr>
            <p:ph type="sldNum" sz="quarter" idx="12"/>
          </p:nvPr>
        </p:nvSpPr>
        <p:spPr/>
        <p:txBody>
          <a:bodyPr/>
          <a:lstStyle>
            <a:lvl1pPr fontAlgn="base">
              <a:spcBef>
                <a:spcPct val="0"/>
              </a:spcBef>
              <a:spcAft>
                <a:spcPct val="0"/>
              </a:spcAft>
              <a:defRPr>
                <a:latin typeface="Arial" charset="0"/>
                <a:ea typeface="宋体" pitchFamily="2" charset="-122"/>
              </a:defRPr>
            </a:lvl1pPr>
          </a:lstStyle>
          <a:p>
            <a:pPr>
              <a:defRPr/>
            </a:pPr>
            <a:fld id="{5DF0A1AE-D482-4E5C-AB02-DD9A15349898}" type="slidenum">
              <a:rPr lang="zh-CN" altLang="en-US"/>
              <a:pPr>
                <a:defRPr/>
              </a:pPr>
              <a:t>‹#›</a:t>
            </a:fld>
            <a:endParaRPr lang="zh-CN" altLang="en-US"/>
          </a:p>
        </p:txBody>
      </p:sp>
    </p:spTree>
    <p:extLst>
      <p:ext uri="{BB962C8B-B14F-4D97-AF65-F5344CB8AC3E}">
        <p14:creationId xmlns:p14="http://schemas.microsoft.com/office/powerpoint/2010/main" val="4652711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pic>
        <p:nvPicPr>
          <p:cNvPr id="2"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t="15222"/>
          <a:stretch>
            <a:fillRect/>
          </a:stretch>
        </p:blipFill>
        <p:spPr bwMode="auto">
          <a:xfrm>
            <a:off x="6000750" y="0"/>
            <a:ext cx="3143250" cy="79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l="1466" t="24496" r="4666" b="54028"/>
          <a:stretch>
            <a:fillRect/>
          </a:stretch>
        </p:blipFill>
        <p:spPr bwMode="auto">
          <a:xfrm>
            <a:off x="0" y="6643688"/>
            <a:ext cx="9144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4818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31190F0F-53CF-4C44-A937-58133C749E19}" type="datetimeFigureOut">
              <a:rPr lang="zh-CN" altLang="en-US"/>
              <a:pPr>
                <a:defRPr/>
              </a:pPr>
              <a:t>2018-01-05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86F170BF-734A-4AD8-95B2-BB7B26BD61E5}" type="slidenum">
              <a:rPr lang="zh-CN" altLang="en-US"/>
              <a:pPr>
                <a:defRPr/>
              </a:pPr>
              <a:t>‹#›</a:t>
            </a:fld>
            <a:endParaRPr lang="zh-CN" altLang="en-US"/>
          </a:p>
        </p:txBody>
      </p:sp>
    </p:spTree>
    <p:extLst>
      <p:ext uri="{BB962C8B-B14F-4D97-AF65-F5344CB8AC3E}">
        <p14:creationId xmlns:p14="http://schemas.microsoft.com/office/powerpoint/2010/main" val="1473522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B3C1E562-F131-4562-85F1-8CD8C10B42AF}" type="datetimeFigureOut">
              <a:rPr lang="zh-CN" altLang="en-US"/>
              <a:pPr>
                <a:defRPr/>
              </a:pPr>
              <a:t>2018-01-05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824F222-C50A-4B24-841F-A19224E40077}" type="slidenum">
              <a:rPr lang="zh-CN" altLang="en-US"/>
              <a:pPr>
                <a:defRPr/>
              </a:pPr>
              <a:t>‹#›</a:t>
            </a:fld>
            <a:endParaRPr lang="zh-CN" altLang="en-US"/>
          </a:p>
        </p:txBody>
      </p:sp>
    </p:spTree>
    <p:extLst>
      <p:ext uri="{BB962C8B-B14F-4D97-AF65-F5344CB8AC3E}">
        <p14:creationId xmlns:p14="http://schemas.microsoft.com/office/powerpoint/2010/main" val="3573557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09DEA5D7-15A9-4D9E-9BBD-7F1C0B3FE91A}" type="datetimeFigureOut">
              <a:rPr lang="zh-CN" altLang="en-US"/>
              <a:pPr>
                <a:defRPr/>
              </a:pPr>
              <a:t>2018-01-05</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2F1A8543-CD54-4A4D-B3E4-05FCD74493DB}" type="slidenum">
              <a:rPr lang="zh-CN" altLang="en-US"/>
              <a:pPr>
                <a:defRPr/>
              </a:pPr>
              <a:t>‹#›</a:t>
            </a:fld>
            <a:endParaRPr lang="zh-CN" altLang="en-US"/>
          </a:p>
        </p:txBody>
      </p:sp>
    </p:spTree>
    <p:extLst>
      <p:ext uri="{BB962C8B-B14F-4D97-AF65-F5344CB8AC3E}">
        <p14:creationId xmlns:p14="http://schemas.microsoft.com/office/powerpoint/2010/main" val="365671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C2DBDBD6-A0F7-4CA7-8926-4E54C658E55C}" type="datetimeFigureOut">
              <a:rPr lang="zh-CN" altLang="en-US"/>
              <a:pPr>
                <a:defRPr/>
              </a:pPr>
              <a:t>2018-01-05</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EE2475EE-17D9-4953-B7C8-52ACC2158D97}" type="slidenum">
              <a:rPr lang="zh-CN" altLang="en-US"/>
              <a:pPr>
                <a:defRPr/>
              </a:pPr>
              <a:t>‹#›</a:t>
            </a:fld>
            <a:endParaRPr lang="zh-CN" altLang="en-US"/>
          </a:p>
        </p:txBody>
      </p:sp>
    </p:spTree>
    <p:extLst>
      <p:ext uri="{BB962C8B-B14F-4D97-AF65-F5344CB8AC3E}">
        <p14:creationId xmlns:p14="http://schemas.microsoft.com/office/powerpoint/2010/main" val="431106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7C256E3C-9B7C-4EBD-8468-A1FF6917D262}" type="datetimeFigureOut">
              <a:rPr lang="zh-CN" altLang="en-US"/>
              <a:pPr>
                <a:defRPr/>
              </a:pPr>
              <a:t>2018-01-05</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972A7490-076E-4CA3-B016-BD2117748EB7}" type="slidenum">
              <a:rPr lang="zh-CN" altLang="en-US"/>
              <a:pPr>
                <a:defRPr/>
              </a:pPr>
              <a:t>‹#›</a:t>
            </a:fld>
            <a:endParaRPr lang="zh-CN" altLang="en-US"/>
          </a:p>
        </p:txBody>
      </p:sp>
    </p:spTree>
    <p:extLst>
      <p:ext uri="{BB962C8B-B14F-4D97-AF65-F5344CB8AC3E}">
        <p14:creationId xmlns:p14="http://schemas.microsoft.com/office/powerpoint/2010/main" val="1427293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C96435EC-AFFA-4AB7-B990-380779C6C61D}" type="datetimeFigureOut">
              <a:rPr lang="zh-CN" altLang="en-US"/>
              <a:pPr>
                <a:defRPr/>
              </a:pPr>
              <a:t>2018-01-05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E95364D-5BBB-4979-92FF-9717690B89A7}" type="slidenum">
              <a:rPr lang="zh-CN" altLang="en-US"/>
              <a:pPr>
                <a:defRPr/>
              </a:pPr>
              <a:t>‹#›</a:t>
            </a:fld>
            <a:endParaRPr lang="zh-CN" altLang="en-US"/>
          </a:p>
        </p:txBody>
      </p:sp>
    </p:spTree>
    <p:extLst>
      <p:ext uri="{BB962C8B-B14F-4D97-AF65-F5344CB8AC3E}">
        <p14:creationId xmlns:p14="http://schemas.microsoft.com/office/powerpoint/2010/main" val="125389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9E0855EC-6720-4303-8315-5C87BD6B0B3D}" type="datetimeFigureOut">
              <a:rPr lang="zh-CN" altLang="en-US"/>
              <a:pPr>
                <a:defRPr/>
              </a:pPr>
              <a:t>2018-01-05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09C6230E-7D49-45CE-8F58-4BAA9A96CC39}" type="slidenum">
              <a:rPr lang="zh-CN" altLang="en-US"/>
              <a:pPr>
                <a:defRPr/>
              </a:pPr>
              <a:t>‹#›</a:t>
            </a:fld>
            <a:endParaRPr lang="zh-CN" altLang="en-US"/>
          </a:p>
        </p:txBody>
      </p:sp>
    </p:spTree>
    <p:extLst>
      <p:ext uri="{BB962C8B-B14F-4D97-AF65-F5344CB8AC3E}">
        <p14:creationId xmlns:p14="http://schemas.microsoft.com/office/powerpoint/2010/main" val="559327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3EBCCFD8-6765-439F-B7FE-0BE33BAF7C90}" type="datetimeFigureOut">
              <a:rPr lang="zh-CN" altLang="en-US"/>
              <a:pPr>
                <a:defRPr/>
              </a:pPr>
              <a:t>2018-01-05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F095055-0295-4D2C-A30A-850BCC6913E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5032" r:id="rId1"/>
    <p:sldLayoutId id="2147485022" r:id="rId2"/>
    <p:sldLayoutId id="2147485023" r:id="rId3"/>
    <p:sldLayoutId id="2147485024" r:id="rId4"/>
    <p:sldLayoutId id="2147485025" r:id="rId5"/>
    <p:sldLayoutId id="2147485026" r:id="rId6"/>
    <p:sldLayoutId id="2147485027" r:id="rId7"/>
    <p:sldLayoutId id="2147485028" r:id="rId8"/>
    <p:sldLayoutId id="2147485029" r:id="rId9"/>
    <p:sldLayoutId id="2147485030" r:id="rId10"/>
    <p:sldLayoutId id="214748503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标题占位符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2051" name="文本占位符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Calibri"/>
                <a:ea typeface="宋体"/>
              </a:defRPr>
            </a:lvl1pPr>
          </a:lstStyle>
          <a:p>
            <a:pPr>
              <a:defRPr/>
            </a:pPr>
            <a:fld id="{60723478-6658-4CE9-B0F4-C183BAD197DF}" type="datetimeFigureOut">
              <a:rPr lang="zh-CN" altLang="en-US"/>
              <a:pPr>
                <a:defRPr/>
              </a:pPr>
              <a:t>2018-01-05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ea typeface="宋体"/>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ea typeface="宋体"/>
              </a:defRPr>
            </a:lvl1pPr>
          </a:lstStyle>
          <a:p>
            <a:pPr>
              <a:defRPr/>
            </a:pPr>
            <a:fld id="{8817270E-D665-46FF-B6DE-9FBFD5665F59}"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5033" r:id="rId1"/>
    <p:sldLayoutId id="2147485034" r:id="rId2"/>
    <p:sldLayoutId id="2147485035" r:id="rId3"/>
    <p:sldLayoutId id="2147485036" r:id="rId4"/>
    <p:sldLayoutId id="2147485037" r:id="rId5"/>
    <p:sldLayoutId id="2147485038" r:id="rId6"/>
    <p:sldLayoutId id="2147485039" r:id="rId7"/>
    <p:sldLayoutId id="2147485040" r:id="rId8"/>
    <p:sldLayoutId id="2147485041" r:id="rId9"/>
    <p:sldLayoutId id="2147485042" r:id="rId10"/>
    <p:sldLayoutId id="2147485043" r:id="rId11"/>
    <p:sldLayoutId id="2147485044"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9088" y="3284538"/>
            <a:ext cx="4757737"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0" name="内容占位符 2"/>
          <p:cNvSpPr txBox="1">
            <a:spLocks/>
          </p:cNvSpPr>
          <p:nvPr/>
        </p:nvSpPr>
        <p:spPr bwMode="auto">
          <a:xfrm>
            <a:off x="468313" y="908050"/>
            <a:ext cx="8301037"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gn="ctr" eaLnBrk="1" hangingPunct="1">
              <a:lnSpc>
                <a:spcPct val="150000"/>
              </a:lnSpc>
              <a:spcBef>
                <a:spcPct val="0"/>
              </a:spcBef>
              <a:buNone/>
              <a:defRPr/>
            </a:pPr>
            <a:r>
              <a:rPr lang="zh-CN" altLang="en-US" sz="6600" dirty="0" smtClean="0">
                <a:solidFill>
                  <a:srgbClr val="00B0F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rPr>
              <a:t>国家</a:t>
            </a:r>
            <a:r>
              <a:rPr lang="zh-CN" altLang="en-US" sz="6600" dirty="0">
                <a:solidFill>
                  <a:srgbClr val="00B0F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rPr>
              <a:t>自然科学</a:t>
            </a:r>
            <a:r>
              <a:rPr lang="zh-CN" altLang="en-US" sz="6600" dirty="0" smtClean="0">
                <a:solidFill>
                  <a:srgbClr val="00B0F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rPr>
              <a:t>基金</a:t>
            </a:r>
            <a:endParaRPr lang="en-US" altLang="zh-CN" sz="6600" dirty="0" smtClean="0">
              <a:solidFill>
                <a:srgbClr val="00B0F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endParaRPr>
          </a:p>
          <a:p>
            <a:pPr algn="ctr" eaLnBrk="1" hangingPunct="1">
              <a:lnSpc>
                <a:spcPct val="150000"/>
              </a:lnSpc>
              <a:spcBef>
                <a:spcPct val="0"/>
              </a:spcBef>
              <a:buNone/>
              <a:defRPr/>
            </a:pPr>
            <a:r>
              <a:rPr lang="zh-CN" altLang="en-US" sz="6000" dirty="0" smtClean="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rPr>
              <a:t>预算</a:t>
            </a:r>
            <a:r>
              <a:rPr lang="zh-CN" altLang="en-US" sz="6000" dirty="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rPr>
              <a:t>编制及</a:t>
            </a:r>
            <a:r>
              <a:rPr lang="zh-CN" altLang="en-US" sz="6000" dirty="0" smtClean="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rPr>
              <a:t>财务管理</a:t>
            </a:r>
            <a:endParaRPr lang="en-US" altLang="zh-CN" sz="6000" dirty="0" smtClean="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endParaRPr>
          </a:p>
          <a:p>
            <a:pPr algn="ctr" eaLnBrk="1" hangingPunct="1">
              <a:lnSpc>
                <a:spcPct val="150000"/>
              </a:lnSpc>
              <a:spcBef>
                <a:spcPct val="0"/>
              </a:spcBef>
              <a:buNone/>
              <a:defRPr/>
            </a:pPr>
            <a:r>
              <a:rPr lang="zh-CN" altLang="en-US" sz="1200" dirty="0" smtClean="0">
                <a:solidFill>
                  <a:schemeClr val="accent1">
                    <a:lumMod val="60000"/>
                    <a:lumOff val="40000"/>
                  </a:schemeClr>
                </a:solidFill>
                <a:latin typeface="微软雅黑" panose="020B0503020204020204" pitchFamily="34" charset="-122"/>
                <a:ea typeface="微软雅黑" panose="020B0503020204020204" pitchFamily="34" charset="-122"/>
              </a:rPr>
              <a:t>（</a:t>
            </a:r>
            <a:r>
              <a:rPr lang="en-US" altLang="zh-CN" sz="1200" dirty="0" smtClean="0">
                <a:solidFill>
                  <a:schemeClr val="accent1">
                    <a:lumMod val="60000"/>
                    <a:lumOff val="40000"/>
                  </a:schemeClr>
                </a:solidFill>
                <a:latin typeface="微软雅黑" panose="020B0503020204020204" pitchFamily="34" charset="-122"/>
                <a:ea typeface="微软雅黑" panose="020B0503020204020204" pitchFamily="34" charset="-122"/>
              </a:rPr>
              <a:t>2018.1</a:t>
            </a:r>
            <a:r>
              <a:rPr lang="zh-CN" altLang="en-US" sz="1200" dirty="0" smtClean="0">
                <a:solidFill>
                  <a:schemeClr val="accent1">
                    <a:lumMod val="60000"/>
                    <a:lumOff val="40000"/>
                  </a:schemeClr>
                </a:solidFill>
                <a:latin typeface="微软雅黑" panose="020B0503020204020204" pitchFamily="34" charset="-122"/>
                <a:ea typeface="微软雅黑" panose="020B0503020204020204" pitchFamily="34" charset="-122"/>
              </a:rPr>
              <a:t>）</a:t>
            </a:r>
          </a:p>
        </p:txBody>
      </p:sp>
      <p:sp>
        <p:nvSpPr>
          <p:cNvPr id="16388" name="内容占位符 2"/>
          <p:cNvSpPr txBox="1">
            <a:spLocks/>
          </p:cNvSpPr>
          <p:nvPr/>
        </p:nvSpPr>
        <p:spPr bwMode="auto">
          <a:xfrm>
            <a:off x="3779838" y="5373688"/>
            <a:ext cx="4989512"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gn="r" eaLnBrk="1" hangingPunct="1">
              <a:buFont typeface="Arial" charset="0"/>
              <a:buNone/>
            </a:pPr>
            <a:r>
              <a:rPr lang="zh-CN" altLang="en-US" sz="3600" dirty="0">
                <a:latin typeface="微软雅黑" pitchFamily="34" charset="-122"/>
                <a:ea typeface="微软雅黑" pitchFamily="34" charset="-122"/>
              </a:rPr>
              <a:t>财务处 杨利国</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7"/>
          <p:cNvSpPr txBox="1">
            <a:spLocks noChangeArrowheads="1"/>
          </p:cNvSpPr>
          <p:nvPr/>
        </p:nvSpPr>
        <p:spPr bwMode="auto">
          <a:xfrm>
            <a:off x="323850" y="252413"/>
            <a:ext cx="59039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nSpc>
                <a:spcPct val="125000"/>
              </a:lnSpc>
              <a:buFont typeface="Arial" charset="0"/>
              <a:buNone/>
            </a:pPr>
            <a:r>
              <a:rPr lang="zh-CN" altLang="en-US" sz="3600" b="1" dirty="0" smtClean="0">
                <a:solidFill>
                  <a:srgbClr val="3366FF"/>
                </a:solidFill>
                <a:latin typeface="微软雅黑" pitchFamily="34" charset="-122"/>
                <a:ea typeface="微软雅黑" pitchFamily="34" charset="-122"/>
              </a:rPr>
              <a:t>预算编制原则</a:t>
            </a:r>
            <a:endParaRPr lang="en-US" altLang="zh-CN" sz="3600" b="1" dirty="0">
              <a:solidFill>
                <a:srgbClr val="3366FF"/>
              </a:solidFill>
              <a:latin typeface="微软雅黑" pitchFamily="34" charset="-122"/>
              <a:ea typeface="微软雅黑" pitchFamily="34" charset="-122"/>
            </a:endParaRPr>
          </a:p>
        </p:txBody>
      </p:sp>
      <p:graphicFrame>
        <p:nvGraphicFramePr>
          <p:cNvPr id="2" name="图示 1"/>
          <p:cNvGraphicFramePr/>
          <p:nvPr>
            <p:extLst>
              <p:ext uri="{D42A27DB-BD31-4B8C-83A1-F6EECF244321}">
                <p14:modId xmlns:p14="http://schemas.microsoft.com/office/powerpoint/2010/main" val="705763289"/>
              </p:ext>
            </p:extLst>
          </p:nvPr>
        </p:nvGraphicFramePr>
        <p:xfrm>
          <a:off x="611560" y="1052736"/>
          <a:ext cx="8064896"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9349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7"/>
          <p:cNvSpPr txBox="1">
            <a:spLocks noChangeArrowheads="1"/>
          </p:cNvSpPr>
          <p:nvPr/>
        </p:nvSpPr>
        <p:spPr bwMode="auto">
          <a:xfrm>
            <a:off x="323850" y="252413"/>
            <a:ext cx="6192366" cy="721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nSpc>
                <a:spcPct val="125000"/>
              </a:lnSpc>
              <a:buFont typeface="Arial" charset="0"/>
              <a:buNone/>
            </a:pPr>
            <a:r>
              <a:rPr lang="zh-CN" altLang="en-US" sz="3600" b="1" dirty="0" smtClean="0">
                <a:solidFill>
                  <a:srgbClr val="3366FF"/>
                </a:solidFill>
                <a:latin typeface="微软雅黑" pitchFamily="34" charset="-122"/>
                <a:ea typeface="微软雅黑" pitchFamily="34" charset="-122"/>
              </a:rPr>
              <a:t>预算结构</a:t>
            </a:r>
            <a:endParaRPr lang="en-US" altLang="zh-CN" sz="3600" b="1" dirty="0">
              <a:solidFill>
                <a:srgbClr val="3366FF"/>
              </a:solidFill>
              <a:latin typeface="微软雅黑" pitchFamily="34" charset="-122"/>
              <a:ea typeface="微软雅黑" pitchFamily="34" charset="-122"/>
            </a:endParaRPr>
          </a:p>
        </p:txBody>
      </p:sp>
      <p:graphicFrame>
        <p:nvGraphicFramePr>
          <p:cNvPr id="2" name="图表 1"/>
          <p:cNvGraphicFramePr/>
          <p:nvPr>
            <p:extLst>
              <p:ext uri="{D42A27DB-BD31-4B8C-83A1-F6EECF244321}">
                <p14:modId xmlns:p14="http://schemas.microsoft.com/office/powerpoint/2010/main" val="2646170836"/>
              </p:ext>
            </p:extLst>
          </p:nvPr>
        </p:nvGraphicFramePr>
        <p:xfrm>
          <a:off x="1043608" y="1196752"/>
          <a:ext cx="6936432" cy="4624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82882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直接费用</a:t>
            </a:r>
            <a:endParaRPr lang="zh-CN" altLang="en-US" sz="4000" b="1" dirty="0">
              <a:solidFill>
                <a:srgbClr val="3366FF"/>
              </a:solidFill>
              <a:latin typeface="微软雅黑" pitchFamily="34" charset="-122"/>
              <a:ea typeface="微软雅黑"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673467589"/>
              </p:ext>
            </p:extLst>
          </p:nvPr>
        </p:nvGraphicFramePr>
        <p:xfrm>
          <a:off x="323850" y="1000126"/>
          <a:ext cx="8351838" cy="5093171"/>
        </p:xfrm>
        <a:graphic>
          <a:graphicData uri="http://schemas.openxmlformats.org/drawingml/2006/table">
            <a:tbl>
              <a:tblPr firstRow="1" bandRow="1">
                <a:tableStyleId>{5C22544A-7EE6-4342-B048-85BDC9FD1C3A}</a:tableStyleId>
              </a:tblPr>
              <a:tblGrid>
                <a:gridCol w="4392166"/>
                <a:gridCol w="3959672"/>
              </a:tblGrid>
              <a:tr h="89292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2400" b="1" kern="1200" dirty="0" smtClean="0">
                          <a:solidFill>
                            <a:schemeClr val="lt1"/>
                          </a:solidFill>
                          <a:effectLst/>
                          <a:latin typeface="Microsoft YaHei" charset="-122"/>
                          <a:ea typeface="Microsoft YaHei" charset="-122"/>
                          <a:cs typeface="Microsoft YaHei" charset="-122"/>
                        </a:rPr>
                        <a:t>指在项目研究过程中发生的与之直接相关的费用，包括：</a:t>
                      </a:r>
                      <a:r>
                        <a:rPr lang="zh-CN" altLang="zh-CN" sz="2800" dirty="0" smtClean="0">
                          <a:effectLst/>
                          <a:latin typeface="Microsoft YaHei" charset="-122"/>
                          <a:ea typeface="Microsoft YaHei" charset="-122"/>
                          <a:cs typeface="Microsoft YaHei" charset="-122"/>
                        </a:rPr>
                        <a:t> </a:t>
                      </a:r>
                      <a:endParaRPr lang="zh-CN" altLang="en-US" sz="2800" dirty="0">
                        <a:latin typeface="Microsoft YaHei" charset="-122"/>
                        <a:ea typeface="Microsoft YaHei" charset="-122"/>
                        <a:cs typeface="Microsoft YaHei" charset="-122"/>
                      </a:endParaRPr>
                    </a:p>
                  </a:txBody>
                  <a:tcPr marL="91437" marR="91437" marT="45713" marB="45713" anchor="ctr">
                    <a:lnB w="12700" cap="flat" cmpd="sng" algn="ctr">
                      <a:solidFill>
                        <a:schemeClr val="tx1"/>
                      </a:solidFill>
                      <a:prstDash val="solid"/>
                      <a:round/>
                      <a:headEnd type="none" w="med" len="med"/>
                      <a:tailEnd type="none" w="med" len="med"/>
                    </a:lnB>
                  </a:tcPr>
                </a:tc>
                <a:tc hMerge="1">
                  <a:txBody>
                    <a:bodyPr/>
                    <a:lstStyle/>
                    <a:p>
                      <a:endParaRPr lang="zh-CN" altLang="en-US" sz="3200" dirty="0">
                        <a:latin typeface="微软雅黑" panose="020B0503020204020204" pitchFamily="34" charset="-122"/>
                        <a:ea typeface="微软雅黑" panose="020B0503020204020204" pitchFamily="34" charset="-122"/>
                      </a:endParaRPr>
                    </a:p>
                  </a:txBody>
                  <a:tcPr/>
                </a:tc>
              </a:tr>
              <a:tr h="7980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3200" dirty="0" smtClean="0">
                          <a:latin typeface="微软雅黑" panose="020B0503020204020204" pitchFamily="34" charset="-122"/>
                          <a:ea typeface="微软雅黑" panose="020B0503020204020204" pitchFamily="34" charset="-122"/>
                        </a:rPr>
                        <a:t>（一）设备费</a:t>
                      </a:r>
                      <a:endParaRPr lang="zh-CN" altLang="en-US" sz="3200" dirty="0">
                        <a:latin typeface="微软雅黑" panose="020B0503020204020204" pitchFamily="34" charset="-122"/>
                        <a:ea typeface="微软雅黑" panose="020B0503020204020204" pitchFamily="34" charset="-122"/>
                      </a:endParaRPr>
                    </a:p>
                  </a:txBody>
                  <a:tcPr marL="91437" marR="91437" marT="45713" marB="45713"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kern="1200" dirty="0" smtClean="0">
                          <a:solidFill>
                            <a:schemeClr val="dk1"/>
                          </a:solidFill>
                          <a:latin typeface="微软雅黑" panose="020B0503020204020204" pitchFamily="34" charset="-122"/>
                          <a:ea typeface="微软雅黑" panose="020B0503020204020204" pitchFamily="34" charset="-122"/>
                          <a:cs typeface="+mn-cs"/>
                        </a:rPr>
                        <a:t>（五）差旅费</a:t>
                      </a:r>
                      <a:r>
                        <a:rPr lang="en-US" altLang="zh-CN" sz="2400" kern="1200" dirty="0" smtClean="0">
                          <a:solidFill>
                            <a:schemeClr val="dk1"/>
                          </a:solidFill>
                          <a:latin typeface="微软雅黑" panose="020B0503020204020204" pitchFamily="34" charset="-122"/>
                          <a:ea typeface="微软雅黑" panose="020B0503020204020204" pitchFamily="34" charset="-122"/>
                          <a:cs typeface="+mn-cs"/>
                        </a:rPr>
                        <a:t>/</a:t>
                      </a:r>
                      <a:r>
                        <a:rPr lang="zh-CN" altLang="en-US" sz="2400" kern="1200" dirty="0" smtClean="0">
                          <a:solidFill>
                            <a:schemeClr val="dk1"/>
                          </a:solidFill>
                          <a:latin typeface="微软雅黑" panose="020B0503020204020204" pitchFamily="34" charset="-122"/>
                          <a:ea typeface="微软雅黑" panose="020B0503020204020204" pitchFamily="34" charset="-122"/>
                          <a:cs typeface="+mn-cs"/>
                        </a:rPr>
                        <a:t>会议费</a:t>
                      </a:r>
                      <a:r>
                        <a:rPr lang="en-US" altLang="zh-CN" sz="2400" kern="1200" dirty="0" smtClean="0">
                          <a:solidFill>
                            <a:schemeClr val="dk1"/>
                          </a:solidFill>
                          <a:latin typeface="微软雅黑" panose="020B0503020204020204" pitchFamily="34" charset="-122"/>
                          <a:ea typeface="微软雅黑" panose="020B0503020204020204" pitchFamily="34" charset="-122"/>
                          <a:cs typeface="+mn-cs"/>
                        </a:rPr>
                        <a:t>/</a:t>
                      </a:r>
                      <a:r>
                        <a:rPr lang="zh-CN" altLang="en-US" sz="2400" kern="1200" dirty="0" smtClean="0">
                          <a:solidFill>
                            <a:schemeClr val="dk1"/>
                          </a:solidFill>
                          <a:latin typeface="微软雅黑" panose="020B0503020204020204" pitchFamily="34" charset="-122"/>
                          <a:ea typeface="微软雅黑" panose="020B0503020204020204" pitchFamily="34" charset="-122"/>
                          <a:cs typeface="+mn-cs"/>
                        </a:rPr>
                        <a:t>国际交流与合作费</a:t>
                      </a:r>
                      <a:endParaRPr lang="zh-CN" altLang="en-US" sz="2400" kern="1200" dirty="0">
                        <a:solidFill>
                          <a:schemeClr val="dk1"/>
                        </a:solidFill>
                        <a:latin typeface="微软雅黑" panose="020B0503020204020204" pitchFamily="34" charset="-122"/>
                        <a:ea typeface="微软雅黑" panose="020B0503020204020204" pitchFamily="34" charset="-122"/>
                        <a:cs typeface="+mn-cs"/>
                      </a:endParaRPr>
                    </a:p>
                  </a:txBody>
                  <a:tcPr marL="91437" marR="91437" marT="45713" marB="45713"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026">
                <a:tc rowSpan="2">
                  <a:txBody>
                    <a:bodyPr/>
                    <a:lstStyle/>
                    <a:p>
                      <a:pPr algn="l"/>
                      <a:r>
                        <a:rPr lang="zh-CN" altLang="en-US" sz="3200" dirty="0" smtClean="0">
                          <a:latin typeface="微软雅黑" panose="020B0503020204020204" pitchFamily="34" charset="-122"/>
                          <a:ea typeface="微软雅黑" panose="020B0503020204020204" pitchFamily="34" charset="-122"/>
                        </a:rPr>
                        <a:t>（二）</a:t>
                      </a:r>
                      <a:r>
                        <a:rPr lang="zh-CN" altLang="en-US"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材料</a:t>
                      </a:r>
                      <a:r>
                        <a:rPr lang="zh-CN" altLang="en-US" sz="3200" dirty="0" smtClean="0">
                          <a:latin typeface="微软雅黑" panose="020B0503020204020204" pitchFamily="34" charset="-122"/>
                          <a:ea typeface="微软雅黑" panose="020B0503020204020204" pitchFamily="34" charset="-122"/>
                        </a:rPr>
                        <a:t>费</a:t>
                      </a:r>
                      <a:endParaRPr lang="zh-CN" altLang="en-US" sz="3200" dirty="0">
                        <a:latin typeface="微软雅黑" panose="020B0503020204020204" pitchFamily="34" charset="-122"/>
                        <a:ea typeface="微软雅黑" panose="020B0503020204020204" pitchFamily="34" charset="-122"/>
                      </a:endParaRPr>
                    </a:p>
                  </a:txBody>
                  <a:tcPr marL="91437" marR="91437" marT="45713" marB="45713"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dirty="0"/>
                    </a:p>
                  </a:txBody>
                  <a:tcPr/>
                </a:tc>
              </a:tr>
              <a:tr h="630029">
                <a:tc vMerge="1">
                  <a:txBody>
                    <a:bodyPr/>
                    <a:lstStyle/>
                    <a:p>
                      <a:endParaRPr lang="zh-CN" altLang="en-US"/>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kern="1200" dirty="0" smtClean="0">
                          <a:solidFill>
                            <a:schemeClr val="dk1"/>
                          </a:solidFill>
                          <a:latin typeface="微软雅黑" panose="020B0503020204020204" pitchFamily="34" charset="-122"/>
                          <a:ea typeface="微软雅黑" panose="020B0503020204020204" pitchFamily="34" charset="-122"/>
                          <a:cs typeface="+mn-cs"/>
                        </a:rPr>
                        <a:t>（六）</a:t>
                      </a:r>
                      <a:r>
                        <a:rPr lang="zh-CN" altLang="zh-CN"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出版</a:t>
                      </a:r>
                      <a:r>
                        <a:rPr lang="en-US" altLang="zh-CN"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a:t>
                      </a:r>
                      <a:r>
                        <a:rPr lang="zh-CN" altLang="zh-CN"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文献</a:t>
                      </a:r>
                      <a:r>
                        <a:rPr lang="en-US" altLang="zh-CN"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a:t>
                      </a:r>
                      <a:r>
                        <a:rPr lang="zh-CN" altLang="zh-CN"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信息传播</a:t>
                      </a:r>
                      <a:r>
                        <a:rPr lang="en-US" altLang="zh-CN"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a:t>
                      </a:r>
                      <a:r>
                        <a:rPr lang="zh-CN" altLang="zh-CN"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知识产权事务</a:t>
                      </a:r>
                      <a:r>
                        <a:rPr lang="zh-CN" altLang="zh-CN" sz="2400" kern="1200" dirty="0" smtClean="0">
                          <a:solidFill>
                            <a:schemeClr val="dk1"/>
                          </a:solidFill>
                          <a:latin typeface="微软雅黑" panose="020B0503020204020204" pitchFamily="34" charset="-122"/>
                          <a:ea typeface="微软雅黑" panose="020B0503020204020204" pitchFamily="34" charset="-122"/>
                          <a:cs typeface="+mn-cs"/>
                        </a:rPr>
                        <a:t>费 </a:t>
                      </a:r>
                      <a:endParaRPr lang="zh-CN" altLang="en-US" sz="2400" kern="1200" dirty="0">
                        <a:solidFill>
                          <a:schemeClr val="dk1"/>
                        </a:solidFill>
                        <a:latin typeface="微软雅黑" panose="020B0503020204020204" pitchFamily="34" charset="-122"/>
                        <a:ea typeface="微软雅黑" panose="020B0503020204020204" pitchFamily="34" charset="-122"/>
                        <a:cs typeface="+mn-cs"/>
                      </a:endParaRPr>
                    </a:p>
                  </a:txBody>
                  <a:tcPr marL="91437" marR="91437" marT="45713" marB="45713"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4039">
                <a:tc rowSpan="3">
                  <a:txBody>
                    <a:bodyPr/>
                    <a:lstStyle/>
                    <a:p>
                      <a:pPr algn="l"/>
                      <a:r>
                        <a:rPr lang="zh-CN" altLang="en-US" sz="3200" dirty="0" smtClean="0">
                          <a:latin typeface="微软雅黑" panose="020B0503020204020204" pitchFamily="34" charset="-122"/>
                          <a:ea typeface="微软雅黑" panose="020B0503020204020204" pitchFamily="34" charset="-122"/>
                        </a:rPr>
                        <a:t>（三）</a:t>
                      </a:r>
                      <a:r>
                        <a:rPr lang="zh-CN" altLang="en-US"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测试化验加工</a:t>
                      </a:r>
                      <a:r>
                        <a:rPr lang="zh-CN" altLang="en-US" sz="3200" dirty="0" smtClean="0">
                          <a:latin typeface="微软雅黑" panose="020B0503020204020204" pitchFamily="34" charset="-122"/>
                          <a:ea typeface="微软雅黑" panose="020B0503020204020204" pitchFamily="34" charset="-122"/>
                        </a:rPr>
                        <a:t>费</a:t>
                      </a:r>
                      <a:endParaRPr lang="zh-CN" altLang="en-US" sz="3200" dirty="0">
                        <a:latin typeface="微软雅黑" panose="020B0503020204020204" pitchFamily="34" charset="-122"/>
                        <a:ea typeface="微软雅黑" panose="020B0503020204020204" pitchFamily="34" charset="-122"/>
                      </a:endParaRPr>
                    </a:p>
                  </a:txBody>
                  <a:tcPr marL="91437" marR="91437" marT="45713" marB="45713"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dirty="0"/>
                    </a:p>
                  </a:txBody>
                  <a:tcPr/>
                </a:tc>
              </a:tr>
              <a:tr h="966055">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kern="1200" dirty="0" smtClean="0">
                          <a:solidFill>
                            <a:schemeClr val="dk1"/>
                          </a:solidFill>
                          <a:latin typeface="微软雅黑" panose="020B0503020204020204" pitchFamily="34" charset="-122"/>
                          <a:ea typeface="微软雅黑" panose="020B0503020204020204" pitchFamily="34" charset="-122"/>
                          <a:cs typeface="+mn-cs"/>
                        </a:rPr>
                        <a:t>（七）</a:t>
                      </a:r>
                      <a:r>
                        <a:rPr lang="zh-CN" altLang="en-US"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劳务</a:t>
                      </a:r>
                      <a:r>
                        <a:rPr lang="zh-CN" altLang="en-US" sz="2400" kern="1200" dirty="0" smtClean="0">
                          <a:solidFill>
                            <a:schemeClr val="dk1"/>
                          </a:solidFill>
                          <a:latin typeface="微软雅黑" panose="020B0503020204020204" pitchFamily="34" charset="-122"/>
                          <a:ea typeface="微软雅黑" panose="020B0503020204020204" pitchFamily="34" charset="-122"/>
                          <a:cs typeface="+mn-cs"/>
                        </a:rPr>
                        <a:t>费</a:t>
                      </a:r>
                      <a:r>
                        <a:rPr lang="en-US" altLang="zh-CN" sz="2400" kern="1200" dirty="0" smtClean="0">
                          <a:solidFill>
                            <a:schemeClr val="dk1"/>
                          </a:solidFill>
                          <a:latin typeface="微软雅黑" panose="020B0503020204020204" pitchFamily="34" charset="-122"/>
                          <a:ea typeface="微软雅黑" panose="020B0503020204020204" pitchFamily="34" charset="-122"/>
                          <a:cs typeface="+mn-cs"/>
                        </a:rPr>
                        <a:t>/</a:t>
                      </a:r>
                      <a:r>
                        <a:rPr lang="zh-CN" altLang="en-US" sz="2400" kern="1200" dirty="0" smtClean="0">
                          <a:solidFill>
                            <a:schemeClr val="dk1"/>
                          </a:solidFill>
                          <a:latin typeface="微软雅黑" panose="020B0503020204020204" pitchFamily="34" charset="-122"/>
                          <a:ea typeface="微软雅黑" panose="020B0503020204020204" pitchFamily="34" charset="-122"/>
                          <a:cs typeface="+mn-cs"/>
                        </a:rPr>
                        <a:t>专家咨询费</a:t>
                      </a:r>
                      <a:endParaRPr lang="zh-CN" altLang="en-US" sz="2400" kern="1200" dirty="0">
                        <a:solidFill>
                          <a:schemeClr val="dk1"/>
                        </a:solidFill>
                        <a:latin typeface="微软雅黑" panose="020B0503020204020204" pitchFamily="34" charset="-122"/>
                        <a:ea typeface="微软雅黑" panose="020B0503020204020204" pitchFamily="34" charset="-122"/>
                        <a:cs typeface="+mn-cs"/>
                      </a:endParaRPr>
                    </a:p>
                  </a:txBody>
                  <a:tcPr marL="91437" marR="91437" marT="45713" marB="45713"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8013">
                <a:tc vMerge="1">
                  <a:txBody>
                    <a:bodyPr/>
                    <a:lstStyle/>
                    <a:p>
                      <a:endParaRPr lang="zh-CN" altLang="en-US"/>
                    </a:p>
                  </a:txBody>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kern="1200" dirty="0" smtClean="0">
                          <a:solidFill>
                            <a:schemeClr val="dk1"/>
                          </a:solidFill>
                          <a:latin typeface="微软雅黑" panose="020B0503020204020204" pitchFamily="34" charset="-122"/>
                          <a:ea typeface="微软雅黑" panose="020B0503020204020204" pitchFamily="34" charset="-122"/>
                          <a:cs typeface="+mn-cs"/>
                        </a:rPr>
                        <a:t>（八）其他</a:t>
                      </a:r>
                      <a:endParaRPr lang="zh-CN" altLang="en-US" sz="2400" kern="1200" dirty="0">
                        <a:solidFill>
                          <a:schemeClr val="dk1"/>
                        </a:solidFill>
                        <a:latin typeface="微软雅黑" panose="020B0503020204020204" pitchFamily="34" charset="-122"/>
                        <a:ea typeface="微软雅黑" panose="020B0503020204020204" pitchFamily="34" charset="-122"/>
                        <a:cs typeface="+mn-cs"/>
                      </a:endParaRPr>
                    </a:p>
                  </a:txBody>
                  <a:tcPr marL="91437" marR="91437" marT="45713" marB="45713"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98042">
                <a:tc>
                  <a:txBody>
                    <a:bodyPr/>
                    <a:lstStyle/>
                    <a:p>
                      <a:pPr algn="l"/>
                      <a:r>
                        <a:rPr lang="zh-CN" altLang="en-US" sz="3200" dirty="0" smtClean="0">
                          <a:latin typeface="微软雅黑" panose="020B0503020204020204" pitchFamily="34" charset="-122"/>
                          <a:ea typeface="微软雅黑" panose="020B0503020204020204" pitchFamily="34" charset="-122"/>
                        </a:rPr>
                        <a:t>（四）燃料动力费</a:t>
                      </a:r>
                      <a:endParaRPr lang="zh-CN" altLang="en-US" sz="3200" dirty="0">
                        <a:latin typeface="微软雅黑" panose="020B0503020204020204" pitchFamily="34" charset="-122"/>
                        <a:ea typeface="微软雅黑" panose="020B0503020204020204" pitchFamily="34" charset="-122"/>
                      </a:endParaRPr>
                    </a:p>
                  </a:txBody>
                  <a:tcPr marL="91437" marR="91437" marT="45713" marB="45713"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r>
            </a:tbl>
          </a:graphicData>
        </a:graphic>
      </p:graphicFrame>
    </p:spTree>
    <p:extLst>
      <p:ext uri="{BB962C8B-B14F-4D97-AF65-F5344CB8AC3E}">
        <p14:creationId xmlns:p14="http://schemas.microsoft.com/office/powerpoint/2010/main" val="7782510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间接费用</a:t>
            </a:r>
            <a:endParaRPr lang="zh-CN" altLang="en-US" sz="4000" b="1" dirty="0">
              <a:solidFill>
                <a:srgbClr val="3366FF"/>
              </a:solidFill>
              <a:latin typeface="微软雅黑" pitchFamily="34" charset="-122"/>
              <a:ea typeface="微软雅黑"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918283565"/>
              </p:ext>
            </p:extLst>
          </p:nvPr>
        </p:nvGraphicFramePr>
        <p:xfrm>
          <a:off x="395536" y="1196752"/>
          <a:ext cx="8351838" cy="4694265"/>
        </p:xfrm>
        <a:graphic>
          <a:graphicData uri="http://schemas.openxmlformats.org/drawingml/2006/table">
            <a:tbl>
              <a:tblPr firstRow="1" bandRow="1">
                <a:tableStyleId>{5C22544A-7EE6-4342-B048-85BDC9FD1C3A}</a:tableStyleId>
              </a:tblPr>
              <a:tblGrid>
                <a:gridCol w="4392166"/>
                <a:gridCol w="3959672"/>
              </a:tblGrid>
              <a:tr h="768257">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2400" b="1" kern="1200" dirty="0" smtClean="0">
                          <a:solidFill>
                            <a:schemeClr val="lt1"/>
                          </a:solidFill>
                          <a:effectLst/>
                          <a:latin typeface="Microsoft YaHei" charset="-122"/>
                          <a:ea typeface="Microsoft YaHei" charset="-122"/>
                          <a:cs typeface="Microsoft YaHei" charset="-122"/>
                        </a:rPr>
                        <a:t>指依托单位在组织实施项目过程中发生的无法在直接费用中列支的相关费用</a:t>
                      </a:r>
                      <a:r>
                        <a:rPr lang="zh-CN" altLang="en-US" sz="2400" b="1" kern="1200" dirty="0" smtClean="0">
                          <a:solidFill>
                            <a:schemeClr val="lt1"/>
                          </a:solidFill>
                          <a:effectLst/>
                          <a:latin typeface="Microsoft YaHei" charset="-122"/>
                          <a:ea typeface="Microsoft YaHei" charset="-122"/>
                          <a:cs typeface="Microsoft YaHei" charset="-122"/>
                        </a:rPr>
                        <a:t>，包括</a:t>
                      </a:r>
                      <a:r>
                        <a:rPr lang="zh-CN" altLang="zh-CN" sz="2400" b="1" kern="1200" dirty="0" smtClean="0">
                          <a:solidFill>
                            <a:schemeClr val="lt1"/>
                          </a:solidFill>
                          <a:effectLst/>
                          <a:latin typeface="Microsoft YaHei" charset="-122"/>
                          <a:ea typeface="Microsoft YaHei" charset="-122"/>
                          <a:cs typeface="Microsoft YaHei" charset="-122"/>
                        </a:rPr>
                        <a:t>： </a:t>
                      </a:r>
                      <a:endParaRPr lang="zh-CN" altLang="en-US" sz="2400" b="1" kern="1200" dirty="0">
                        <a:solidFill>
                          <a:schemeClr val="lt1"/>
                        </a:solidFill>
                        <a:effectLst/>
                        <a:latin typeface="Microsoft YaHei" charset="-122"/>
                        <a:ea typeface="Microsoft YaHei" charset="-122"/>
                        <a:cs typeface="Microsoft YaHei" charset="-122"/>
                      </a:endParaRPr>
                    </a:p>
                  </a:txBody>
                  <a:tcPr marL="91437" marR="91437" marT="45713" marB="45713" anchor="ctr">
                    <a:lnB w="12700" cap="flat" cmpd="sng" algn="ctr">
                      <a:solidFill>
                        <a:schemeClr val="tx1"/>
                      </a:solidFill>
                      <a:prstDash val="solid"/>
                      <a:round/>
                      <a:headEnd type="none" w="med" len="med"/>
                      <a:tailEnd type="none" w="med" len="med"/>
                    </a:lnB>
                  </a:tcPr>
                </a:tc>
                <a:tc hMerge="1">
                  <a:txBody>
                    <a:bodyPr/>
                    <a:lstStyle/>
                    <a:p>
                      <a:endParaRPr lang="zh-CN" altLang="en-US" sz="3200" dirty="0">
                        <a:latin typeface="微软雅黑" panose="020B0503020204020204" pitchFamily="34" charset="-122"/>
                        <a:ea typeface="微软雅黑" panose="020B0503020204020204" pitchFamily="34" charset="-122"/>
                      </a:endParaRPr>
                    </a:p>
                  </a:txBody>
                  <a:tcPr/>
                </a:tc>
              </a:tr>
              <a:tr h="6866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3200" dirty="0" smtClean="0">
                          <a:latin typeface="微软雅黑" panose="020B0503020204020204" pitchFamily="34" charset="-122"/>
                          <a:ea typeface="微软雅黑" panose="020B0503020204020204" pitchFamily="34" charset="-122"/>
                        </a:rPr>
                        <a:t>（一）管理费</a:t>
                      </a:r>
                      <a:endParaRPr lang="zh-CN" altLang="en-US" sz="3200" dirty="0">
                        <a:latin typeface="微软雅黑" panose="020B0503020204020204" pitchFamily="34" charset="-122"/>
                        <a:ea typeface="微软雅黑" panose="020B0503020204020204" pitchFamily="34" charset="-122"/>
                      </a:endParaRPr>
                    </a:p>
                  </a:txBody>
                  <a:tcPr marL="91437" marR="91437" marT="45713" marB="45713"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dirty="0" smtClean="0">
                          <a:latin typeface="微软雅黑" panose="020B0503020204020204" pitchFamily="34" charset="-122"/>
                          <a:ea typeface="微软雅黑" panose="020B0503020204020204" pitchFamily="34" charset="-122"/>
                        </a:rPr>
                        <a:t>（三）</a:t>
                      </a:r>
                      <a:r>
                        <a:rPr lang="zh-CN" altLang="en-US"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人员绩效</a:t>
                      </a:r>
                      <a:endParaRPr lang="zh-CN" altLang="en-US" sz="3200" b="1" kern="120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txBody>
                  <a:tcPr marL="91437" marR="91437" marT="45713" marB="45713"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9111">
                <a:tc rowSpan="2">
                  <a:txBody>
                    <a:bodyPr/>
                    <a:lstStyle/>
                    <a:p>
                      <a:pPr algn="l"/>
                      <a:r>
                        <a:rPr lang="zh-CN" altLang="en-US" sz="3200" dirty="0" smtClean="0">
                          <a:latin typeface="微软雅黑" panose="020B0503020204020204" pitchFamily="34" charset="-122"/>
                          <a:ea typeface="微软雅黑" panose="020B0503020204020204" pitchFamily="34" charset="-122"/>
                        </a:rPr>
                        <a:t>（二）资源占用补偿</a:t>
                      </a:r>
                      <a:endParaRPr lang="en-US" altLang="zh-CN" sz="3200" dirty="0" smtClean="0">
                        <a:latin typeface="微软雅黑" panose="020B0503020204020204" pitchFamily="34" charset="-122"/>
                        <a:ea typeface="微软雅黑" panose="020B0503020204020204" pitchFamily="34" charset="-122"/>
                      </a:endParaRPr>
                    </a:p>
                    <a:p>
                      <a:pPr algn="l"/>
                      <a:r>
                        <a:rPr lang="zh-CN" altLang="zh-CN" sz="2800" b="1" kern="1200" dirty="0" smtClean="0">
                          <a:solidFill>
                            <a:srgbClr val="00B050"/>
                          </a:solidFill>
                          <a:effectLst/>
                          <a:latin typeface="Microsoft YaHei" charset="-122"/>
                          <a:ea typeface="Microsoft YaHei" charset="-122"/>
                          <a:cs typeface="Microsoft YaHei" charset="-122"/>
                        </a:rPr>
                        <a:t>用于补偿依托单位为了项目研究提供的现有仪器设备及房屋，水、电、气、暖消耗</a:t>
                      </a:r>
                      <a:endParaRPr lang="en-US" altLang="zh-CN" sz="2800" dirty="0" smtClean="0">
                        <a:solidFill>
                          <a:srgbClr val="00B050"/>
                        </a:solidFill>
                        <a:latin typeface="Microsoft YaHei" charset="-122"/>
                        <a:ea typeface="Microsoft YaHei" charset="-122"/>
                        <a:cs typeface="Microsoft YaHei" charset="-122"/>
                      </a:endParaRPr>
                    </a:p>
                  </a:txBody>
                  <a:tcPr marL="91437" marR="91437" marT="45713" marB="45713"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dirty="0"/>
                    </a:p>
                  </a:txBody>
                  <a:tcPr/>
                </a:tc>
              </a:tr>
              <a:tr h="2701108">
                <a:tc vMerge="1">
                  <a:txBody>
                    <a:bodyPr/>
                    <a:lstStyle/>
                    <a:p>
                      <a:endParaRPr lang="zh-CN"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400" kern="1200" dirty="0" smtClean="0">
                          <a:solidFill>
                            <a:schemeClr val="dk1"/>
                          </a:solidFill>
                          <a:latin typeface="微软雅黑" panose="020B0503020204020204" pitchFamily="34" charset="-122"/>
                          <a:ea typeface="微软雅黑" panose="020B0503020204020204" pitchFamily="34" charset="-122"/>
                          <a:cs typeface="+mn-cs"/>
                        </a:rPr>
                        <a:t>（四）</a:t>
                      </a:r>
                      <a:r>
                        <a:rPr lang="zh-CN" altLang="en-US"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其他</a:t>
                      </a:r>
                      <a:endParaRPr lang="en-US" altLang="zh-CN"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2800" b="1" kern="1200" dirty="0" smtClean="0">
                          <a:solidFill>
                            <a:srgbClr val="00B050"/>
                          </a:solidFill>
                          <a:effectLst/>
                          <a:latin typeface="Microsoft YaHei" charset="-122"/>
                          <a:ea typeface="Microsoft YaHei" charset="-122"/>
                          <a:cs typeface="Microsoft YaHei" charset="-122"/>
                        </a:rPr>
                        <a:t>由项目组支配，用于科研支出报销</a:t>
                      </a:r>
                      <a:endParaRPr lang="en-US" altLang="zh-CN" sz="2800" b="1" kern="1200" dirty="0" smtClean="0">
                        <a:solidFill>
                          <a:srgbClr val="00B050"/>
                        </a:solidFill>
                        <a:effectLst/>
                        <a:latin typeface="Microsoft YaHei" charset="-122"/>
                        <a:ea typeface="Microsoft YaHei" charset="-122"/>
                        <a:cs typeface="Microsoft YaHei" charset="-122"/>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2400" kern="1200" dirty="0" smtClean="0">
                        <a:solidFill>
                          <a:schemeClr val="dk1"/>
                        </a:solidFill>
                        <a:latin typeface="微软雅黑" panose="020B0503020204020204" pitchFamily="34" charset="-122"/>
                        <a:ea typeface="微软雅黑" panose="020B0503020204020204" pitchFamily="34" charset="-122"/>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2400" kern="1200" dirty="0" smtClean="0">
                        <a:solidFill>
                          <a:schemeClr val="dk1"/>
                        </a:solidFill>
                        <a:latin typeface="微软雅黑" panose="020B0503020204020204" pitchFamily="34" charset="-122"/>
                        <a:ea typeface="微软雅黑" panose="020B0503020204020204" pitchFamily="34" charset="-122"/>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2400" kern="1200" dirty="0" smtClean="0">
                        <a:solidFill>
                          <a:schemeClr val="dk1"/>
                        </a:solidFill>
                        <a:latin typeface="微软雅黑" panose="020B0503020204020204" pitchFamily="34" charset="-122"/>
                        <a:ea typeface="微软雅黑" panose="020B0503020204020204" pitchFamily="34" charset="-122"/>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2400" kern="1200" dirty="0">
                        <a:solidFill>
                          <a:schemeClr val="dk1"/>
                        </a:solidFill>
                        <a:latin typeface="微软雅黑" panose="020B0503020204020204" pitchFamily="34" charset="-122"/>
                        <a:ea typeface="微软雅黑" panose="020B0503020204020204" pitchFamily="34" charset="-122"/>
                        <a:cs typeface="+mn-cs"/>
                      </a:endParaRPr>
                    </a:p>
                  </a:txBody>
                  <a:tcPr marL="91437" marR="91437" marT="45713" marB="45713"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59648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预算科目</a:t>
            </a:r>
            <a:endParaRPr lang="zh-CN" altLang="en-US" sz="4000" b="1" dirty="0">
              <a:solidFill>
                <a:srgbClr val="3366FF"/>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4157298564"/>
              </p:ext>
            </p:extLst>
          </p:nvPr>
        </p:nvGraphicFramePr>
        <p:xfrm>
          <a:off x="683568" y="1196752"/>
          <a:ext cx="7704137" cy="4968246"/>
        </p:xfrm>
        <a:graphic>
          <a:graphicData uri="http://schemas.openxmlformats.org/drawingml/2006/table">
            <a:tbl>
              <a:tblPr firstRow="1" bandRow="1">
                <a:tableStyleId>{5C22544A-7EE6-4342-B048-85BDC9FD1C3A}</a:tableStyleId>
              </a:tblPr>
              <a:tblGrid>
                <a:gridCol w="692403"/>
                <a:gridCol w="7011734"/>
              </a:tblGrid>
              <a:tr h="370848">
                <a:tc>
                  <a:txBody>
                    <a:bodyPr/>
                    <a:lstStyle/>
                    <a:p>
                      <a:pPr marL="0" algn="ctr" defTabSz="914400" rtl="0" eaLnBrk="1" latinLnBrk="0" hangingPunct="1"/>
                      <a:r>
                        <a:rPr lang="zh-CN" altLang="zh-CN" sz="3200" kern="1200" dirty="0" smtClean="0">
                          <a:solidFill>
                            <a:schemeClr val="tx1"/>
                          </a:solidFill>
                          <a:effectLst/>
                          <a:latin typeface="微软雅黑" panose="020B0503020204020204" pitchFamily="34" charset="-122"/>
                          <a:ea typeface="微软雅黑" panose="020B0503020204020204" pitchFamily="34" charset="-122"/>
                          <a:cs typeface="+mn-cs"/>
                        </a:rPr>
                        <a:t>设备费</a:t>
                      </a:r>
                      <a:endParaRPr lang="zh-CN" altLang="en-US" sz="3200" kern="1200" dirty="0">
                        <a:solidFill>
                          <a:schemeClr val="tx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c>
                  <a:txBody>
                    <a:bodyPr/>
                    <a:lstStyle/>
                    <a:p>
                      <a:pPr marL="0" algn="l" defTabSz="914400" rtl="0" eaLnBrk="1" latinLnBrk="0" hangingPunct="1"/>
                      <a:r>
                        <a:rPr lang="zh-CN" altLang="zh-CN" sz="2800" kern="1200" dirty="0" smtClean="0">
                          <a:solidFill>
                            <a:schemeClr val="bg1"/>
                          </a:solidFill>
                          <a:effectLst/>
                          <a:latin typeface="微软雅黑" panose="020B0503020204020204" pitchFamily="34" charset="-122"/>
                          <a:ea typeface="微软雅黑" panose="020B0503020204020204" pitchFamily="34" charset="-122"/>
                          <a:cs typeface="+mn-cs"/>
                        </a:rPr>
                        <a:t>指在项目研究过程中</a:t>
                      </a:r>
                      <a:r>
                        <a:rPr lang="zh-CN" altLang="zh-CN" sz="3200" b="1" kern="1200" dirty="0" smtClean="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购置或试制</a:t>
                      </a:r>
                      <a:r>
                        <a:rPr lang="zh-CN" altLang="zh-CN" sz="2800" kern="1200" dirty="0" smtClean="0">
                          <a:solidFill>
                            <a:schemeClr val="bg1"/>
                          </a:solidFill>
                          <a:effectLst/>
                          <a:latin typeface="微软雅黑" panose="020B0503020204020204" pitchFamily="34" charset="-122"/>
                          <a:ea typeface="微软雅黑" panose="020B0503020204020204" pitchFamily="34" charset="-122"/>
                          <a:cs typeface="+mn-cs"/>
                        </a:rPr>
                        <a:t>专用仪器设备，对现有仪器设备进行</a:t>
                      </a:r>
                      <a:r>
                        <a:rPr lang="zh-CN" altLang="zh-CN" sz="3200" b="1" kern="1200" dirty="0" smtClean="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升级改造</a:t>
                      </a:r>
                      <a:r>
                        <a:rPr lang="zh-CN" altLang="zh-CN" sz="2800" kern="1200" dirty="0" smtClean="0">
                          <a:solidFill>
                            <a:schemeClr val="bg1"/>
                          </a:solidFill>
                          <a:effectLst/>
                          <a:latin typeface="微软雅黑" panose="020B0503020204020204" pitchFamily="34" charset="-122"/>
                          <a:ea typeface="微软雅黑" panose="020B0503020204020204" pitchFamily="34" charset="-122"/>
                          <a:cs typeface="+mn-cs"/>
                        </a:rPr>
                        <a:t>，以及</a:t>
                      </a:r>
                      <a:r>
                        <a:rPr lang="zh-CN" altLang="zh-CN" sz="3200" b="1" kern="1200" dirty="0" smtClean="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租赁外单位</a:t>
                      </a:r>
                      <a:r>
                        <a:rPr lang="zh-CN" altLang="zh-CN" sz="2800" kern="1200" dirty="0" smtClean="0">
                          <a:solidFill>
                            <a:schemeClr val="bg1"/>
                          </a:solidFill>
                          <a:effectLst/>
                          <a:latin typeface="微软雅黑" panose="020B0503020204020204" pitchFamily="34" charset="-122"/>
                          <a:ea typeface="微软雅黑" panose="020B0503020204020204" pitchFamily="34" charset="-122"/>
                          <a:cs typeface="+mn-cs"/>
                        </a:rPr>
                        <a:t>仪器设备而发生的费用。</a:t>
                      </a:r>
                      <a:r>
                        <a:rPr lang="zh-CN" altLang="zh-CN" sz="3200" kern="1200" dirty="0" smtClean="0">
                          <a:solidFill>
                            <a:schemeClr val="bg1"/>
                          </a:solidFill>
                          <a:effectLst/>
                          <a:latin typeface="微软雅黑" panose="020B0503020204020204" pitchFamily="34" charset="-122"/>
                          <a:ea typeface="微软雅黑" panose="020B0503020204020204" pitchFamily="34" charset="-122"/>
                          <a:cs typeface="+mn-cs"/>
                        </a:rPr>
                        <a:t> </a:t>
                      </a:r>
                      <a:endParaRPr lang="zh-CN" altLang="en-US" sz="3200" kern="1200" dirty="0">
                        <a:solidFill>
                          <a:schemeClr val="bg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r>
              <a:tr h="579133">
                <a:tc>
                  <a:txBody>
                    <a:bodyPr/>
                    <a:lstStyle/>
                    <a:p>
                      <a:pPr algn="ctr"/>
                      <a:r>
                        <a:rPr lang="zh-CN" altLang="en-US" sz="1800" dirty="0" smtClean="0">
                          <a:latin typeface="微软雅黑" panose="020B0503020204020204" pitchFamily="34" charset="-122"/>
                          <a:ea typeface="微软雅黑" panose="020B0503020204020204" pitchFamily="34" charset="-122"/>
                        </a:rPr>
                        <a:t>建议</a:t>
                      </a: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严格控制设备购置，鼓励试制、租赁仪器设备或升级改造；对研究任务需要但使用率不是很高的设备可以考虑共享或者租赁使用</a:t>
                      </a:r>
                    </a:p>
                  </a:txBody>
                  <a:tcPr marL="91431" marR="91431" marT="45721" marB="45721" anchor="ctr"/>
                </a:tc>
              </a:tr>
              <a:tr h="10668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微软雅黑" panose="020B0503020204020204" pitchFamily="34" charset="-122"/>
                          <a:ea typeface="微软雅黑" panose="020B0503020204020204" pitchFamily="34" charset="-122"/>
                        </a:rPr>
                        <a:t>注意</a:t>
                      </a:r>
                    </a:p>
                    <a:p>
                      <a:pPr algn="ct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r>
                        <a:rPr lang="zh-CN" altLang="en-US" sz="1800" dirty="0" smtClean="0">
                          <a:latin typeface="Microsoft YaHei" charset="-122"/>
                          <a:ea typeface="Microsoft YaHei" charset="-122"/>
                          <a:cs typeface="Microsoft YaHei" charset="-122"/>
                        </a:rPr>
                        <a:t>不得使用专项经费购置或试制基建设备和生产性设备； </a:t>
                      </a:r>
                      <a:endParaRPr lang="en-US" altLang="zh-CN" sz="1800" dirty="0" smtClean="0">
                        <a:latin typeface="Microsoft YaHei" charset="-122"/>
                        <a:ea typeface="Microsoft YaHei" charset="-122"/>
                        <a:cs typeface="Microsoft YaHei" charset="-122"/>
                      </a:endParaRPr>
                    </a:p>
                    <a:p>
                      <a:r>
                        <a:rPr lang="zh-CN" altLang="en-US" sz="24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不宜列支</a:t>
                      </a:r>
                      <a:r>
                        <a:rPr lang="zh-CN" altLang="en-US" sz="24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实验室必备的常规通用和办公设备</a:t>
                      </a:r>
                      <a:r>
                        <a:rPr lang="zh-CN" altLang="en-US" sz="1800" dirty="0" smtClean="0">
                          <a:latin typeface="Microsoft YaHei" charset="-122"/>
                          <a:ea typeface="Microsoft YaHei" charset="-122"/>
                          <a:cs typeface="Microsoft YaHei" charset="-122"/>
                        </a:rPr>
                        <a:t>（台式计算机、笔记本电脑、复印机、扫描仪等），若列支要在预算说明中体现充分理由和测算依据； </a:t>
                      </a:r>
                      <a:endParaRPr lang="en-US" altLang="zh-CN" sz="1800" dirty="0" smtClean="0">
                        <a:latin typeface="Microsoft YaHei" charset="-122"/>
                        <a:ea typeface="Microsoft YaHei" charset="-122"/>
                        <a:cs typeface="Microsoft YaHei" charset="-122"/>
                      </a:endParaRPr>
                    </a:p>
                    <a:p>
                      <a:r>
                        <a:rPr lang="zh-CN" altLang="en-US" sz="1800" dirty="0" smtClean="0">
                          <a:latin typeface="Microsoft YaHei" charset="-122"/>
                          <a:ea typeface="Microsoft YaHei" charset="-122"/>
                          <a:cs typeface="Microsoft YaHei" charset="-122"/>
                        </a:rPr>
                        <a:t>不得使用专项经费重复购置或试制单位现有条件可以满足的设备； 使用承担单位已有设备不得在专项经费中列支设备租赁费； </a:t>
                      </a:r>
                      <a:endParaRPr lang="en-US" altLang="zh-CN" sz="1800" dirty="0" smtClean="0">
                        <a:latin typeface="Microsoft YaHei" charset="-122"/>
                        <a:ea typeface="Microsoft YaHei" charset="-122"/>
                        <a:cs typeface="Microsoft YaHei" charset="-122"/>
                      </a:endParaRPr>
                    </a:p>
                    <a:p>
                      <a:r>
                        <a:rPr lang="zh-CN" altLang="en-US" sz="1800" dirty="0" smtClean="0">
                          <a:latin typeface="Microsoft YaHei" charset="-122"/>
                          <a:ea typeface="Microsoft YaHei" charset="-122"/>
                          <a:cs typeface="Microsoft YaHei" charset="-122"/>
                        </a:rPr>
                        <a:t>可与相关单位协作共享的大型仪器设备不另行购置； </a:t>
                      </a:r>
                      <a:endParaRPr lang="en-US" altLang="zh-CN" sz="1800" dirty="0" smtClean="0">
                        <a:latin typeface="Microsoft YaHei" charset="-122"/>
                        <a:ea typeface="Microsoft YaHei" charset="-122"/>
                        <a:cs typeface="Microsoft YaHei" charset="-122"/>
                      </a:endParaRPr>
                    </a:p>
                    <a:p>
                      <a:r>
                        <a:rPr lang="zh-CN" altLang="en-US" sz="1800" dirty="0" smtClean="0">
                          <a:latin typeface="Microsoft YaHei" charset="-122"/>
                          <a:ea typeface="Microsoft YaHei" charset="-122"/>
                          <a:cs typeface="Microsoft YaHei" charset="-122"/>
                        </a:rPr>
                        <a:t>国产设备可以满足研究需求的，</a:t>
                      </a:r>
                      <a:r>
                        <a:rPr lang="zh-CN" altLang="en-US" sz="24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尽量减少进口设备</a:t>
                      </a:r>
                      <a:r>
                        <a:rPr lang="zh-CN" altLang="en-US" sz="1800" dirty="0" smtClean="0">
                          <a:latin typeface="Microsoft YaHei" charset="-122"/>
                          <a:ea typeface="Microsoft YaHei" charset="-122"/>
                          <a:cs typeface="Microsoft YaHei" charset="-122"/>
                        </a:rPr>
                        <a:t>的购置； </a:t>
                      </a:r>
                      <a:endParaRPr lang="en-US" altLang="zh-CN" sz="1800" dirty="0" smtClean="0">
                        <a:latin typeface="Microsoft YaHei" charset="-122"/>
                        <a:ea typeface="Microsoft YaHei" charset="-122"/>
                        <a:cs typeface="Microsoft YaHei" charset="-122"/>
                      </a:endParaRPr>
                    </a:p>
                    <a:p>
                      <a:r>
                        <a:rPr lang="zh-CN" altLang="en-US" sz="1800" dirty="0" smtClean="0">
                          <a:latin typeface="Microsoft YaHei" charset="-122"/>
                          <a:ea typeface="Microsoft YaHei" charset="-122"/>
                          <a:cs typeface="Microsoft YaHei" charset="-122"/>
                        </a:rPr>
                        <a:t>专项经费</a:t>
                      </a:r>
                      <a:r>
                        <a:rPr lang="zh-CN" altLang="en-US" sz="20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不允许列支办公室、实验室的维修改造费。</a:t>
                      </a:r>
                      <a:endParaRPr lang="zh-CN" altLang="en-US" sz="2000" b="1" kern="120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a:txBody>
                  <a:tcPr marL="91431" marR="91431" marT="45721" marB="45721" anchor="ctr"/>
                </a:tc>
              </a:tr>
            </a:tbl>
          </a:graphicData>
        </a:graphic>
      </p:graphicFrame>
    </p:spTree>
    <p:extLst>
      <p:ext uri="{BB962C8B-B14F-4D97-AF65-F5344CB8AC3E}">
        <p14:creationId xmlns:p14="http://schemas.microsoft.com/office/powerpoint/2010/main" val="11827409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预算科目</a:t>
            </a:r>
            <a:endParaRPr lang="zh-CN" altLang="en-US" sz="4000" b="1" dirty="0">
              <a:solidFill>
                <a:srgbClr val="3366FF"/>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958603512"/>
              </p:ext>
            </p:extLst>
          </p:nvPr>
        </p:nvGraphicFramePr>
        <p:xfrm>
          <a:off x="684213" y="1397000"/>
          <a:ext cx="7704137" cy="4846326"/>
        </p:xfrm>
        <a:graphic>
          <a:graphicData uri="http://schemas.openxmlformats.org/drawingml/2006/table">
            <a:tbl>
              <a:tblPr firstRow="1" bandRow="1">
                <a:tableStyleId>{5C22544A-7EE6-4342-B048-85BDC9FD1C3A}</a:tableStyleId>
              </a:tblPr>
              <a:tblGrid>
                <a:gridCol w="692403"/>
                <a:gridCol w="7011734"/>
              </a:tblGrid>
              <a:tr h="370848">
                <a:tc>
                  <a:txBody>
                    <a:bodyPr/>
                    <a:lstStyle/>
                    <a:p>
                      <a:pPr marL="0" algn="ctr" defTabSz="914400" rtl="0" eaLnBrk="1" latinLnBrk="0" hangingPunct="1"/>
                      <a:r>
                        <a:rPr lang="zh-CN" altLang="en-US" sz="3200" kern="1200" dirty="0" smtClean="0">
                          <a:solidFill>
                            <a:schemeClr val="tx1"/>
                          </a:solidFill>
                          <a:effectLst/>
                          <a:latin typeface="微软雅黑" panose="020B0503020204020204" pitchFamily="34" charset="-122"/>
                          <a:ea typeface="微软雅黑" panose="020B0503020204020204" pitchFamily="34" charset="-122"/>
                          <a:cs typeface="+mn-cs"/>
                        </a:rPr>
                        <a:t>材料</a:t>
                      </a:r>
                      <a:r>
                        <a:rPr lang="zh-CN" altLang="zh-CN" sz="3200" kern="1200" dirty="0" smtClean="0">
                          <a:solidFill>
                            <a:schemeClr val="tx1"/>
                          </a:solidFill>
                          <a:effectLst/>
                          <a:latin typeface="微软雅黑" panose="020B0503020204020204" pitchFamily="34" charset="-122"/>
                          <a:ea typeface="微软雅黑" panose="020B0503020204020204" pitchFamily="34" charset="-122"/>
                          <a:cs typeface="+mn-cs"/>
                        </a:rPr>
                        <a:t>费</a:t>
                      </a:r>
                      <a:endParaRPr lang="zh-CN" altLang="en-US" sz="3200" kern="1200" dirty="0">
                        <a:solidFill>
                          <a:schemeClr val="tx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c>
                  <a:txBody>
                    <a:bodyPr/>
                    <a:lstStyle/>
                    <a:p>
                      <a:pPr lvl="0"/>
                      <a:r>
                        <a:rPr lang="zh-CN" altLang="zh-CN" sz="2800" b="1" kern="1200" dirty="0" smtClean="0">
                          <a:solidFill>
                            <a:schemeClr val="bg1"/>
                          </a:solidFill>
                          <a:effectLst/>
                          <a:latin typeface="微软雅黑" panose="020B0503020204020204" pitchFamily="34" charset="-122"/>
                          <a:ea typeface="微软雅黑" panose="020B0503020204020204" pitchFamily="34" charset="-122"/>
                          <a:cs typeface="+mn-cs"/>
                        </a:rPr>
                        <a:t>指在项目研究过程中消耗的各种</a:t>
                      </a:r>
                      <a:r>
                        <a:rPr lang="zh-CN" altLang="zh-CN" sz="24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原材料、辅助材料、低值易耗品</a:t>
                      </a:r>
                      <a:r>
                        <a:rPr lang="zh-CN" altLang="zh-CN" sz="2800" b="1" kern="1200" dirty="0" smtClean="0">
                          <a:solidFill>
                            <a:schemeClr val="bg1"/>
                          </a:solidFill>
                          <a:effectLst/>
                          <a:latin typeface="微软雅黑" panose="020B0503020204020204" pitchFamily="34" charset="-122"/>
                          <a:ea typeface="微软雅黑" panose="020B0503020204020204" pitchFamily="34" charset="-122"/>
                          <a:cs typeface="+mn-cs"/>
                        </a:rPr>
                        <a:t>等的采购及运输、装卸、整理等费用。</a:t>
                      </a:r>
                      <a:endParaRPr lang="en-US" altLang="zh-CN" sz="2800" b="1" kern="1200" dirty="0" smtClean="0">
                        <a:solidFill>
                          <a:schemeClr val="bg1"/>
                        </a:solidFill>
                        <a:effectLst/>
                        <a:latin typeface="微软雅黑" panose="020B0503020204020204" pitchFamily="34" charset="-122"/>
                        <a:ea typeface="微软雅黑" panose="020B0503020204020204" pitchFamily="34" charset="-122"/>
                        <a:cs typeface="+mn-cs"/>
                      </a:endParaRPr>
                    </a:p>
                    <a:p>
                      <a:pPr lvl="0"/>
                      <a:r>
                        <a:rPr lang="zh-CN" altLang="en-US" sz="1800" b="1" kern="1200" dirty="0" smtClean="0">
                          <a:solidFill>
                            <a:srgbClr val="FFC000"/>
                          </a:solidFill>
                          <a:effectLst/>
                          <a:latin typeface="微软雅黑" panose="020B0503020204020204" pitchFamily="34" charset="-122"/>
                          <a:ea typeface="微软雅黑" panose="020B0503020204020204" pitchFamily="34" charset="-122"/>
                          <a:cs typeface="+mn-cs"/>
                        </a:rPr>
                        <a:t>运输费是指在卖方不负担运输时由第三方负担运输时产生的费用。</a:t>
                      </a:r>
                      <a:endParaRPr lang="en-US" altLang="zh-CN" sz="1800" b="1" kern="1200" dirty="0" smtClean="0">
                        <a:solidFill>
                          <a:srgbClr val="FFC000"/>
                        </a:solidFill>
                        <a:effectLst/>
                        <a:latin typeface="微软雅黑" panose="020B0503020204020204" pitchFamily="34" charset="-122"/>
                        <a:ea typeface="微软雅黑" panose="020B0503020204020204" pitchFamily="34" charset="-122"/>
                        <a:cs typeface="+mn-cs"/>
                      </a:endParaRPr>
                    </a:p>
                    <a:p>
                      <a:pPr lvl="0"/>
                      <a:r>
                        <a:rPr lang="zh-CN" altLang="en-US" sz="1800" b="1" kern="1200" dirty="0" smtClean="0">
                          <a:solidFill>
                            <a:srgbClr val="FFC000"/>
                          </a:solidFill>
                          <a:effectLst/>
                          <a:latin typeface="微软雅黑" panose="020B0503020204020204" pitchFamily="34" charset="-122"/>
                          <a:ea typeface="微软雅黑" panose="020B0503020204020204" pitchFamily="34" charset="-122"/>
                          <a:cs typeface="+mn-cs"/>
                        </a:rPr>
                        <a:t>装卸费是指大宗物资在装卸时产生的付给专门装卸公司的费用。</a:t>
                      </a:r>
                      <a:endParaRPr lang="en-US" altLang="zh-CN" sz="1800" b="1" kern="1200" dirty="0" smtClean="0">
                        <a:solidFill>
                          <a:srgbClr val="FFC000"/>
                        </a:solidFill>
                        <a:effectLst/>
                        <a:latin typeface="微软雅黑" panose="020B0503020204020204" pitchFamily="34" charset="-122"/>
                        <a:ea typeface="微软雅黑" panose="020B0503020204020204" pitchFamily="34" charset="-122"/>
                        <a:cs typeface="+mn-cs"/>
                      </a:endParaRPr>
                    </a:p>
                    <a:p>
                      <a:pPr lvl="0"/>
                      <a:r>
                        <a:rPr lang="zh-CN" altLang="en-US" sz="1800" b="1" kern="1200" dirty="0" smtClean="0">
                          <a:solidFill>
                            <a:srgbClr val="FFC000"/>
                          </a:solidFill>
                          <a:effectLst/>
                          <a:latin typeface="微软雅黑" panose="020B0503020204020204" pitchFamily="34" charset="-122"/>
                          <a:ea typeface="微软雅黑" panose="020B0503020204020204" pitchFamily="34" charset="-122"/>
                          <a:cs typeface="+mn-cs"/>
                        </a:rPr>
                        <a:t>整理费是指材料在入库前的必要挑选、整理费用。</a:t>
                      </a:r>
                    </a:p>
                  </a:txBody>
                  <a:tcPr marL="91431" marR="91431" marT="45721" marB="45721" anchor="ctr"/>
                </a:tc>
              </a:tr>
              <a:tr h="579133">
                <a:tc>
                  <a:txBody>
                    <a:bodyPr/>
                    <a:lstStyle/>
                    <a:p>
                      <a:pPr algn="ctr"/>
                      <a:r>
                        <a:rPr lang="zh-CN" altLang="en-US" sz="1800" dirty="0" smtClean="0">
                          <a:latin typeface="微软雅黑" panose="020B0503020204020204" pitchFamily="34" charset="-122"/>
                          <a:ea typeface="微软雅黑" panose="020B0503020204020204" pitchFamily="34" charset="-122"/>
                        </a:rPr>
                        <a:t>建议</a:t>
                      </a: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pPr marL="0" indent="0" algn="l" defTabSz="914400" rtl="0" eaLnBrk="1" latinLnBrk="0" hangingPunct="1">
                        <a:buNone/>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注意购买的材料与课题研究任务的</a:t>
                      </a:r>
                      <a:r>
                        <a:rPr lang="zh-CN" altLang="en-US" sz="24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相关性和必要性</a:t>
                      </a: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a:t>
                      </a:r>
                      <a:endParaRPr lang="en-US" altLang="zh-CN" sz="1800" kern="1200" dirty="0" smtClean="0">
                        <a:solidFill>
                          <a:schemeClr val="dk1"/>
                        </a:solidFill>
                        <a:latin typeface="微软雅黑" panose="020B0503020204020204" pitchFamily="34" charset="-122"/>
                        <a:ea typeface="微软雅黑" panose="020B0503020204020204" pitchFamily="34" charset="-122"/>
                        <a:cs typeface="+mn-cs"/>
                      </a:endParaRPr>
                    </a:p>
                    <a:p>
                      <a:pPr marL="0" indent="0" algn="l" defTabSz="914400" rtl="0" eaLnBrk="1" latinLnBrk="0" hangingPunct="1">
                        <a:buNone/>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对主要材料的品种、规格、数量、价格等做出必要性说明，并提供测算依据，对辅助材料数量和价格进行说明；</a:t>
                      </a:r>
                    </a:p>
                    <a:p>
                      <a:pPr marL="0" indent="0" algn="l" defTabSz="914400" rtl="0" eaLnBrk="1" latinLnBrk="0" hangingPunct="1">
                        <a:buNone/>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按有关采购规定执行；需用恰当结算方式。</a:t>
                      </a:r>
                    </a:p>
                    <a:p>
                      <a:pPr marL="0" indent="0" algn="l" defTabSz="914400" rtl="0" eaLnBrk="1" latinLnBrk="0" hangingPunct="1">
                        <a:buNone/>
                      </a:pPr>
                      <a:r>
                        <a:rPr lang="zh-CN" altLang="en-US" sz="24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实事求是、经济合理、提高效益。</a:t>
                      </a:r>
                    </a:p>
                  </a:txBody>
                  <a:tcPr marL="91431" marR="91431" marT="45721" marB="45721" anchor="ctr"/>
                </a:tc>
              </a:tr>
              <a:tr h="370848">
                <a:tc>
                  <a:txBody>
                    <a:bodyPr/>
                    <a:lstStyle/>
                    <a:p>
                      <a:pPr algn="ctr"/>
                      <a:r>
                        <a:rPr lang="zh-CN" altLang="en-US" sz="1800" dirty="0" smtClean="0">
                          <a:latin typeface="微软雅黑" panose="020B0503020204020204" pitchFamily="34" charset="-122"/>
                          <a:ea typeface="微软雅黑" panose="020B0503020204020204" pitchFamily="34" charset="-122"/>
                        </a:rPr>
                        <a:t>注意</a:t>
                      </a: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pPr marL="0" algn="l" defTabSz="914400" rtl="0" eaLnBrk="1" latinLnBrk="0" hangingPunct="1"/>
                      <a:r>
                        <a:rPr lang="zh-CN" altLang="en-US" sz="24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不得购置普通办公材料</a:t>
                      </a: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（复印纸、硒鼓、打印机等）；大宗工业化原料。</a:t>
                      </a:r>
                    </a:p>
                    <a:p>
                      <a:pPr algn="ct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r>
            </a:tbl>
          </a:graphicData>
        </a:graphic>
      </p:graphicFrame>
    </p:spTree>
    <p:extLst>
      <p:ext uri="{BB962C8B-B14F-4D97-AF65-F5344CB8AC3E}">
        <p14:creationId xmlns:p14="http://schemas.microsoft.com/office/powerpoint/2010/main" val="15201796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预算科目</a:t>
            </a:r>
            <a:endParaRPr lang="zh-CN" altLang="en-US" sz="4000" b="1" dirty="0">
              <a:solidFill>
                <a:srgbClr val="3366FF"/>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3900552884"/>
              </p:ext>
            </p:extLst>
          </p:nvPr>
        </p:nvGraphicFramePr>
        <p:xfrm>
          <a:off x="755576" y="1448150"/>
          <a:ext cx="7704137" cy="4069082"/>
        </p:xfrm>
        <a:graphic>
          <a:graphicData uri="http://schemas.openxmlformats.org/drawingml/2006/table">
            <a:tbl>
              <a:tblPr firstRow="1" bandRow="1">
                <a:tableStyleId>{5C22544A-7EE6-4342-B048-85BDC9FD1C3A}</a:tableStyleId>
              </a:tblPr>
              <a:tblGrid>
                <a:gridCol w="692403"/>
                <a:gridCol w="7011734"/>
              </a:tblGrid>
              <a:tr h="370848">
                <a:tc>
                  <a:txBody>
                    <a:bodyPr/>
                    <a:lstStyle/>
                    <a:p>
                      <a:pPr algn="ctr"/>
                      <a:r>
                        <a:rPr lang="zh-CN" altLang="en-US" sz="1800" dirty="0" smtClean="0">
                          <a:latin typeface="微软雅黑" panose="020B0503020204020204" pitchFamily="34" charset="-122"/>
                          <a:ea typeface="微软雅黑" panose="020B0503020204020204" pitchFamily="34" charset="-122"/>
                        </a:rPr>
                        <a:t>注意</a:t>
                      </a: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pPr marL="285750" indent="-285750" algn="l" defTabSz="914400" rtl="0" eaLnBrk="1" latinLnBrk="0" hangingPunct="1">
                        <a:lnSpc>
                          <a:spcPct val="150000"/>
                        </a:lnSpc>
                        <a:buFont typeface="Wingdings" charset="2"/>
                        <a:buChar char="u"/>
                      </a:pPr>
                      <a:r>
                        <a:rPr lang="zh-CN" altLang="en-US" sz="1800" b="1" kern="1200" dirty="0" smtClean="0">
                          <a:solidFill>
                            <a:schemeClr val="lt1"/>
                          </a:solidFill>
                          <a:latin typeface="微软雅黑" panose="020B0503020204020204" pitchFamily="34" charset="-122"/>
                          <a:ea typeface="微软雅黑" panose="020B0503020204020204" pitchFamily="34" charset="-122"/>
                          <a:cs typeface="+mn-cs"/>
                        </a:rPr>
                        <a:t>与专用设备同时购置并与之配套的备品备件，应纳入设备费预算列支；单独购置的相关备品备件，应纳入材料费列支。</a:t>
                      </a:r>
                      <a:endParaRPr lang="en-US" altLang="zh-CN" sz="1800" b="1" kern="1200" dirty="0" smtClean="0">
                        <a:solidFill>
                          <a:schemeClr val="lt1"/>
                        </a:solidFill>
                        <a:latin typeface="微软雅黑" panose="020B0503020204020204" pitchFamily="34" charset="-122"/>
                        <a:ea typeface="微软雅黑" panose="020B0503020204020204" pitchFamily="34" charset="-122"/>
                        <a:cs typeface="+mn-cs"/>
                      </a:endParaRPr>
                    </a:p>
                    <a:p>
                      <a:pPr marL="285750" indent="-285750" algn="l" defTabSz="914400" rtl="0" eaLnBrk="1" latinLnBrk="0" hangingPunct="1">
                        <a:lnSpc>
                          <a:spcPct val="150000"/>
                        </a:lnSpc>
                        <a:buFont typeface="Wingdings" charset="2"/>
                        <a:buChar char="u"/>
                      </a:pPr>
                      <a:r>
                        <a:rPr lang="zh-CN" altLang="en-US" sz="1800" b="1" kern="1200" dirty="0" smtClean="0">
                          <a:solidFill>
                            <a:schemeClr val="lt1"/>
                          </a:solidFill>
                          <a:latin typeface="微软雅黑" panose="020B0503020204020204" pitchFamily="34" charset="-122"/>
                          <a:ea typeface="微软雅黑" panose="020B0503020204020204" pitchFamily="34" charset="-122"/>
                          <a:cs typeface="+mn-cs"/>
                        </a:rPr>
                        <a:t>当试制设备为</a:t>
                      </a:r>
                      <a:r>
                        <a:rPr lang="zh-CN" altLang="en-US" sz="1800" b="1" kern="1200" dirty="0" smtClean="0">
                          <a:solidFill>
                            <a:srgbClr val="C00000"/>
                          </a:solidFill>
                          <a:latin typeface="微软雅黑" panose="020B0503020204020204" pitchFamily="34" charset="-122"/>
                          <a:ea typeface="微软雅黑" panose="020B0503020204020204" pitchFamily="34" charset="-122"/>
                          <a:cs typeface="+mn-cs"/>
                        </a:rPr>
                        <a:t>目标产品</a:t>
                      </a:r>
                      <a:r>
                        <a:rPr lang="zh-CN" altLang="en-US" sz="1800" b="1" kern="1200" dirty="0" smtClean="0">
                          <a:solidFill>
                            <a:schemeClr val="lt1"/>
                          </a:solidFill>
                          <a:latin typeface="微软雅黑" panose="020B0503020204020204" pitchFamily="34" charset="-122"/>
                          <a:ea typeface="微软雅黑" panose="020B0503020204020204" pitchFamily="34" charset="-122"/>
                          <a:cs typeface="+mn-cs"/>
                        </a:rPr>
                        <a:t>（即课题主要任务考核指标就是研制该设备）时，发生的材料费、加工费、劳务费等应当分别在材料费、测试化验加工费、劳务费等相应科目中列支；</a:t>
                      </a:r>
                      <a:endParaRPr lang="en-US" altLang="zh-CN" sz="1800" b="1" kern="1200" dirty="0" smtClean="0">
                        <a:solidFill>
                          <a:schemeClr val="lt1"/>
                        </a:solidFill>
                        <a:latin typeface="微软雅黑" panose="020B0503020204020204" pitchFamily="34" charset="-122"/>
                        <a:ea typeface="微软雅黑" panose="020B0503020204020204" pitchFamily="34" charset="-122"/>
                        <a:cs typeface="+mn-cs"/>
                      </a:endParaRPr>
                    </a:p>
                    <a:p>
                      <a:pPr marL="285750" indent="-285750" algn="l" defTabSz="914400" rtl="0" eaLnBrk="1" latinLnBrk="0" hangingPunct="1">
                        <a:lnSpc>
                          <a:spcPct val="150000"/>
                        </a:lnSpc>
                        <a:buFont typeface="Wingdings" charset="2"/>
                        <a:buChar char="u"/>
                      </a:pPr>
                      <a:r>
                        <a:rPr lang="zh-CN" altLang="en-US" sz="1800" b="1" kern="1200" dirty="0" smtClean="0">
                          <a:solidFill>
                            <a:schemeClr val="lt1"/>
                          </a:solidFill>
                          <a:latin typeface="微软雅黑" panose="020B0503020204020204" pitchFamily="34" charset="-122"/>
                          <a:ea typeface="微软雅黑" panose="020B0503020204020204" pitchFamily="34" charset="-122"/>
                          <a:cs typeface="+mn-cs"/>
                        </a:rPr>
                        <a:t>当试制设备为</a:t>
                      </a:r>
                      <a:r>
                        <a:rPr lang="zh-CN" altLang="en-US" sz="1800" b="1" kern="1200" dirty="0" smtClean="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过程产品</a:t>
                      </a:r>
                      <a:r>
                        <a:rPr lang="zh-CN" altLang="en-US" sz="1800" b="1" kern="1200" dirty="0" smtClean="0">
                          <a:solidFill>
                            <a:schemeClr val="lt1"/>
                          </a:solidFill>
                          <a:latin typeface="微软雅黑" panose="020B0503020204020204" pitchFamily="34" charset="-122"/>
                          <a:ea typeface="微软雅黑" panose="020B0503020204020204" pitchFamily="34" charset="-122"/>
                          <a:cs typeface="+mn-cs"/>
                        </a:rPr>
                        <a:t>（即为完成课题任务而研制的零部件或者工具性产品）时，试制设备发生的相关成本应列入设备费，不应该在其他预算科目中列支。</a:t>
                      </a:r>
                      <a:endParaRPr lang="en-US" altLang="zh-CN" sz="1800" b="1" kern="1200" dirty="0" smtClean="0">
                        <a:solidFill>
                          <a:schemeClr val="lt1"/>
                        </a:solidFill>
                        <a:latin typeface="微软雅黑" panose="020B0503020204020204" pitchFamily="34" charset="-122"/>
                        <a:ea typeface="微软雅黑" panose="020B0503020204020204" pitchFamily="34" charset="-122"/>
                        <a:cs typeface="+mn-cs"/>
                      </a:endParaRPr>
                    </a:p>
                    <a:p>
                      <a:pPr marL="285750" indent="-285750" algn="l" defTabSz="914400" rtl="0" eaLnBrk="1" latinLnBrk="0" hangingPunct="1">
                        <a:lnSpc>
                          <a:spcPct val="150000"/>
                        </a:lnSpc>
                        <a:buFont typeface="Wingdings" charset="2"/>
                        <a:buChar char="u"/>
                      </a:pPr>
                      <a:r>
                        <a:rPr lang="zh-CN" altLang="en-US" sz="1800" b="1" kern="1200" dirty="0" smtClean="0">
                          <a:solidFill>
                            <a:schemeClr val="lt1"/>
                          </a:solidFill>
                          <a:latin typeface="微软雅黑" panose="020B0503020204020204" pitchFamily="34" charset="-122"/>
                          <a:ea typeface="微软雅黑" panose="020B0503020204020204" pitchFamily="34" charset="-122"/>
                          <a:cs typeface="+mn-cs"/>
                        </a:rPr>
                        <a:t>已有设备维修费应在间接经费列支，不应在设备费中编制预算。</a:t>
                      </a:r>
                    </a:p>
                    <a:p>
                      <a:pPr algn="ct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r>
            </a:tbl>
          </a:graphicData>
        </a:graphic>
      </p:graphicFrame>
    </p:spTree>
    <p:extLst>
      <p:ext uri="{BB962C8B-B14F-4D97-AF65-F5344CB8AC3E}">
        <p14:creationId xmlns:p14="http://schemas.microsoft.com/office/powerpoint/2010/main" val="14094962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预算科目</a:t>
            </a:r>
            <a:endParaRPr lang="zh-CN" altLang="en-US" sz="4000" b="1" dirty="0">
              <a:solidFill>
                <a:srgbClr val="3366FF"/>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978732063"/>
              </p:ext>
            </p:extLst>
          </p:nvPr>
        </p:nvGraphicFramePr>
        <p:xfrm>
          <a:off x="683568" y="1196752"/>
          <a:ext cx="7704137" cy="4175788"/>
        </p:xfrm>
        <a:graphic>
          <a:graphicData uri="http://schemas.openxmlformats.org/drawingml/2006/table">
            <a:tbl>
              <a:tblPr firstRow="1" bandRow="1">
                <a:tableStyleId>{5C22544A-7EE6-4342-B048-85BDC9FD1C3A}</a:tableStyleId>
              </a:tblPr>
              <a:tblGrid>
                <a:gridCol w="692403"/>
                <a:gridCol w="7011734"/>
              </a:tblGrid>
              <a:tr h="370848">
                <a:tc>
                  <a:txBody>
                    <a:bodyPr/>
                    <a:lstStyle/>
                    <a:p>
                      <a:pPr marL="0" algn="ctr" defTabSz="914400" rtl="0" eaLnBrk="1" latinLnBrk="0" hangingPunct="1"/>
                      <a:r>
                        <a:rPr lang="zh-CN" altLang="en-US" sz="2000" kern="1200" dirty="0" smtClean="0">
                          <a:solidFill>
                            <a:schemeClr val="tx1"/>
                          </a:solidFill>
                          <a:effectLst/>
                          <a:latin typeface="微软雅黑" panose="020B0503020204020204" pitchFamily="34" charset="-122"/>
                          <a:ea typeface="微软雅黑" panose="020B0503020204020204" pitchFamily="34" charset="-122"/>
                          <a:cs typeface="+mn-cs"/>
                        </a:rPr>
                        <a:t>测试化验加工</a:t>
                      </a:r>
                      <a:r>
                        <a:rPr lang="zh-CN" altLang="zh-CN" sz="2000" kern="1200" dirty="0" smtClean="0">
                          <a:solidFill>
                            <a:schemeClr val="tx1"/>
                          </a:solidFill>
                          <a:effectLst/>
                          <a:latin typeface="微软雅黑" panose="020B0503020204020204" pitchFamily="34" charset="-122"/>
                          <a:ea typeface="微软雅黑" panose="020B0503020204020204" pitchFamily="34" charset="-122"/>
                          <a:cs typeface="+mn-cs"/>
                        </a:rPr>
                        <a:t>费</a:t>
                      </a:r>
                      <a:endParaRPr lang="zh-CN" altLang="en-US" sz="2000" kern="1200" dirty="0">
                        <a:solidFill>
                          <a:schemeClr val="tx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c>
                  <a:txBody>
                    <a:bodyPr/>
                    <a:lstStyle/>
                    <a:p>
                      <a:pPr marL="0" algn="l" defTabSz="914400" rtl="0" eaLnBrk="1" latinLnBrk="0" hangingPunct="1"/>
                      <a:r>
                        <a:rPr lang="zh-CN" altLang="zh-CN" sz="2800" b="1" kern="1200" dirty="0" smtClean="0">
                          <a:solidFill>
                            <a:schemeClr val="bg1"/>
                          </a:solidFill>
                          <a:effectLst/>
                          <a:latin typeface="微软雅黑" panose="020B0503020204020204" pitchFamily="34" charset="-122"/>
                          <a:ea typeface="微软雅黑" panose="020B0503020204020204" pitchFamily="34" charset="-122"/>
                          <a:cs typeface="+mn-cs"/>
                        </a:rPr>
                        <a:t>指在项目研究过程中支付给</a:t>
                      </a:r>
                      <a:r>
                        <a:rPr lang="zh-CN" altLang="zh-CN" sz="2800" b="1" kern="1200" dirty="0" smtClean="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外单位</a:t>
                      </a:r>
                      <a:r>
                        <a:rPr lang="zh-CN" altLang="zh-CN" sz="2800" b="1" kern="1200" dirty="0" smtClean="0">
                          <a:solidFill>
                            <a:schemeClr val="bg1"/>
                          </a:solidFill>
                          <a:effectLst/>
                          <a:latin typeface="微软雅黑" panose="020B0503020204020204" pitchFamily="34" charset="-122"/>
                          <a:ea typeface="微软雅黑" panose="020B0503020204020204" pitchFamily="34" charset="-122"/>
                          <a:cs typeface="+mn-cs"/>
                        </a:rPr>
                        <a:t>（包括依托单位内部独立经济核算单位）的检验、测试、化验及加工等费用。 </a:t>
                      </a:r>
                      <a:endParaRPr lang="zh-CN" altLang="en-US" sz="2800" b="1" kern="1200" dirty="0">
                        <a:solidFill>
                          <a:schemeClr val="bg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r>
              <a:tr h="579133">
                <a:tc>
                  <a:txBody>
                    <a:bodyPr/>
                    <a:lstStyle/>
                    <a:p>
                      <a:pPr algn="ctr"/>
                      <a:r>
                        <a:rPr lang="zh-CN" altLang="en-US" sz="1800" dirty="0" smtClean="0">
                          <a:latin typeface="微软雅黑" panose="020B0503020204020204" pitchFamily="34" charset="-122"/>
                          <a:ea typeface="微软雅黑" panose="020B0503020204020204" pitchFamily="34" charset="-122"/>
                        </a:rPr>
                        <a:t>建议</a:t>
                      </a: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应与研究开发任务密切相关，预算编制要说明测试化验加工与研究任务的相关性和必要性；</a:t>
                      </a: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需关注委托单位的经营范围、资质证明和业务承接能力等情况；测试次数与测试范围尽量精确，充分预估任务的工作量和费用。</a:t>
                      </a: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可在校内独立经济核算的部门（</a:t>
                      </a:r>
                      <a:r>
                        <a:rPr lang="zh-CN" altLang="en-US" sz="1800" b="1" kern="1200" dirty="0" smtClean="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已在资产处大型仪器设备共享平台登记</a:t>
                      </a: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）完成测试，定价按内部成本价（原则上低于市价）测算。</a:t>
                      </a:r>
                    </a:p>
                  </a:txBody>
                  <a:tcPr marL="91431" marR="91431" marT="45721" marB="45721" anchor="ctr"/>
                </a:tc>
              </a:tr>
              <a:tr h="10668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微软雅黑" panose="020B0503020204020204" pitchFamily="34" charset="-122"/>
                          <a:ea typeface="微软雅黑" panose="020B0503020204020204" pitchFamily="34" charset="-122"/>
                        </a:rPr>
                        <a:t>注意</a:t>
                      </a:r>
                    </a:p>
                    <a:p>
                      <a:pPr algn="ct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实事求是、经济合理</a:t>
                      </a:r>
                      <a:endParaRPr lang="en-US" altLang="zh-CN" sz="1800" kern="1200" dirty="0" smtClean="0">
                        <a:solidFill>
                          <a:schemeClr val="dk1"/>
                        </a:solidFill>
                        <a:latin typeface="微软雅黑" panose="020B0503020204020204" pitchFamily="34" charset="-122"/>
                        <a:ea typeface="微软雅黑" panose="020B0503020204020204" pitchFamily="34" charset="-122"/>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对于测试化验加工双方存在关联关系的，应详细说明双方情况，以及测试化验加工的和必要性，价格的公允性；</a:t>
                      </a:r>
                    </a:p>
                  </a:txBody>
                  <a:tcPr marL="91431" marR="91431" marT="45721" marB="45721" anchor="ctr"/>
                </a:tc>
              </a:tr>
            </a:tbl>
          </a:graphicData>
        </a:graphic>
      </p:graphicFrame>
    </p:spTree>
    <p:extLst>
      <p:ext uri="{BB962C8B-B14F-4D97-AF65-F5344CB8AC3E}">
        <p14:creationId xmlns:p14="http://schemas.microsoft.com/office/powerpoint/2010/main" val="15192898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预算科目</a:t>
            </a:r>
            <a:endParaRPr lang="zh-CN" altLang="en-US" sz="4000" b="1" dirty="0">
              <a:solidFill>
                <a:srgbClr val="3366FF"/>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926234269"/>
              </p:ext>
            </p:extLst>
          </p:nvPr>
        </p:nvGraphicFramePr>
        <p:xfrm>
          <a:off x="683568" y="1196752"/>
          <a:ext cx="7704137" cy="3017559"/>
        </p:xfrm>
        <a:graphic>
          <a:graphicData uri="http://schemas.openxmlformats.org/drawingml/2006/table">
            <a:tbl>
              <a:tblPr firstRow="1" bandRow="1">
                <a:tableStyleId>{5C22544A-7EE6-4342-B048-85BDC9FD1C3A}</a:tableStyleId>
              </a:tblPr>
              <a:tblGrid>
                <a:gridCol w="692403"/>
                <a:gridCol w="7011734"/>
              </a:tblGrid>
              <a:tr h="370848">
                <a:tc>
                  <a:txBody>
                    <a:bodyPr/>
                    <a:lstStyle/>
                    <a:p>
                      <a:pPr marL="0" algn="ctr" defTabSz="914400" rtl="0" eaLnBrk="1" latinLnBrk="0" hangingPunct="1"/>
                      <a:r>
                        <a:rPr lang="zh-CN" altLang="en-US" sz="2000" kern="1200" dirty="0" smtClean="0">
                          <a:solidFill>
                            <a:schemeClr val="tx1"/>
                          </a:solidFill>
                          <a:effectLst/>
                          <a:latin typeface="微软雅黑" panose="020B0503020204020204" pitchFamily="34" charset="-122"/>
                          <a:ea typeface="微软雅黑" panose="020B0503020204020204" pitchFamily="34" charset="-122"/>
                          <a:cs typeface="+mn-cs"/>
                        </a:rPr>
                        <a:t>燃料动力费</a:t>
                      </a:r>
                      <a:endParaRPr lang="zh-CN" altLang="en-US" sz="2000" kern="1200" dirty="0">
                        <a:solidFill>
                          <a:schemeClr val="tx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c>
                  <a:txBody>
                    <a:bodyPr/>
                    <a:lstStyle/>
                    <a:p>
                      <a:pPr marL="0" algn="l" defTabSz="914400" rtl="0" eaLnBrk="1" latinLnBrk="0" hangingPunct="1"/>
                      <a:r>
                        <a:rPr lang="zh-CN" altLang="zh-CN" sz="2800" b="1" kern="1200" dirty="0" smtClean="0">
                          <a:solidFill>
                            <a:schemeClr val="bg1"/>
                          </a:solidFill>
                          <a:effectLst/>
                          <a:latin typeface="微软雅黑" panose="020B0503020204020204" pitchFamily="34" charset="-122"/>
                          <a:ea typeface="微软雅黑" panose="020B0503020204020204" pitchFamily="34" charset="-122"/>
                          <a:cs typeface="+mn-cs"/>
                        </a:rPr>
                        <a:t>指在项目研究过程中相关</a:t>
                      </a:r>
                      <a:r>
                        <a:rPr lang="zh-CN" altLang="zh-CN" sz="2800" b="1" kern="1200" dirty="0" smtClean="0">
                          <a:solidFill>
                            <a:schemeClr val="tx1"/>
                          </a:solidFill>
                          <a:effectLst/>
                          <a:latin typeface="微软雅黑" panose="020B0503020204020204" pitchFamily="34" charset="-122"/>
                          <a:ea typeface="微软雅黑" panose="020B0503020204020204" pitchFamily="34" charset="-122"/>
                          <a:cs typeface="+mn-cs"/>
                        </a:rPr>
                        <a:t>大型</a:t>
                      </a:r>
                      <a:r>
                        <a:rPr lang="zh-CN" altLang="zh-CN" sz="2800" b="1" kern="1200" dirty="0" smtClean="0">
                          <a:solidFill>
                            <a:schemeClr val="bg1"/>
                          </a:solidFill>
                          <a:effectLst/>
                          <a:latin typeface="微软雅黑" panose="020B0503020204020204" pitchFamily="34" charset="-122"/>
                          <a:ea typeface="微软雅黑" panose="020B0503020204020204" pitchFamily="34" charset="-122"/>
                          <a:cs typeface="+mn-cs"/>
                        </a:rPr>
                        <a:t>仪器设备、专用科学装置等运行发生的可以</a:t>
                      </a:r>
                      <a:r>
                        <a:rPr lang="zh-CN" altLang="zh-CN" sz="2800" b="1" kern="1200" dirty="0" smtClean="0">
                          <a:solidFill>
                            <a:schemeClr val="tx1"/>
                          </a:solidFill>
                          <a:effectLst/>
                          <a:latin typeface="微软雅黑" panose="020B0503020204020204" pitchFamily="34" charset="-122"/>
                          <a:ea typeface="微软雅黑" panose="020B0503020204020204" pitchFamily="34" charset="-122"/>
                          <a:cs typeface="+mn-cs"/>
                        </a:rPr>
                        <a:t>单独计量</a:t>
                      </a:r>
                      <a:r>
                        <a:rPr lang="zh-CN" altLang="zh-CN" sz="2800" b="1" kern="1200" dirty="0" smtClean="0">
                          <a:solidFill>
                            <a:schemeClr val="bg1"/>
                          </a:solidFill>
                          <a:effectLst/>
                          <a:latin typeface="微软雅黑" panose="020B0503020204020204" pitchFamily="34" charset="-122"/>
                          <a:ea typeface="微软雅黑" panose="020B0503020204020204" pitchFamily="34" charset="-122"/>
                          <a:cs typeface="+mn-cs"/>
                        </a:rPr>
                        <a:t>的水、电、气、燃料消耗费用等。 </a:t>
                      </a:r>
                      <a:endParaRPr lang="zh-CN" altLang="en-US" sz="2800" b="1" kern="1200" dirty="0">
                        <a:solidFill>
                          <a:schemeClr val="bg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r>
              <a:tr h="579133">
                <a:tc>
                  <a:txBody>
                    <a:bodyPr/>
                    <a:lstStyle/>
                    <a:p>
                      <a:pPr algn="ctr"/>
                      <a:r>
                        <a:rPr lang="zh-CN" altLang="en-US" sz="1800" dirty="0" smtClean="0">
                          <a:latin typeface="微软雅黑" panose="020B0503020204020204" pitchFamily="34" charset="-122"/>
                          <a:ea typeface="微软雅黑" panose="020B0503020204020204" pitchFamily="34" charset="-122"/>
                        </a:rPr>
                        <a:t>建议</a:t>
                      </a: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按专用设备铭牌功率计算编制</a:t>
                      </a:r>
                    </a:p>
                  </a:txBody>
                  <a:tcPr marL="91431" marR="91431" marT="45721" marB="45721" anchor="ctr"/>
                </a:tc>
              </a:tr>
              <a:tr h="10668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微软雅黑" panose="020B0503020204020204" pitchFamily="34" charset="-122"/>
                          <a:ea typeface="微软雅黑" panose="020B0503020204020204" pitchFamily="34" charset="-122"/>
                        </a:rPr>
                        <a:t>注意</a:t>
                      </a:r>
                    </a:p>
                    <a:p>
                      <a:pPr algn="ct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我校当前支出受计量工作限制。</a:t>
                      </a:r>
                      <a:endParaRPr lang="en-US" altLang="zh-CN" sz="1800" kern="1200" dirty="0" smtClean="0">
                        <a:solidFill>
                          <a:schemeClr val="dk1"/>
                        </a:solidFill>
                        <a:latin typeface="微软雅黑" panose="020B0503020204020204" pitchFamily="34" charset="-122"/>
                        <a:ea typeface="微软雅黑" panose="020B0503020204020204" pitchFamily="34" charset="-122"/>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但该科目预算一定要做！！！</a:t>
                      </a:r>
                      <a:endParaRPr lang="en-US" altLang="zh-CN" sz="1800" kern="1200" dirty="0" smtClean="0">
                        <a:solidFill>
                          <a:schemeClr val="dk1"/>
                        </a:solidFill>
                        <a:latin typeface="微软雅黑" panose="020B0503020204020204" pitchFamily="34" charset="-122"/>
                        <a:ea typeface="微软雅黑" panose="020B0503020204020204" pitchFamily="34" charset="-122"/>
                        <a:cs typeface="+mn-cs"/>
                      </a:endParaRPr>
                    </a:p>
                  </a:txBody>
                  <a:tcPr marL="91431" marR="91431" marT="45721" marB="45721" anchor="ctr"/>
                </a:tc>
              </a:tr>
            </a:tbl>
          </a:graphicData>
        </a:graphic>
      </p:graphicFrame>
      <p:sp>
        <p:nvSpPr>
          <p:cNvPr id="2" name="六角星 1"/>
          <p:cNvSpPr/>
          <p:nvPr/>
        </p:nvSpPr>
        <p:spPr>
          <a:xfrm>
            <a:off x="1979712" y="3645024"/>
            <a:ext cx="5760640" cy="2952328"/>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非常好的预算调减项</a:t>
            </a:r>
            <a:endParaRPr lang="zh-CN" altLang="en-US" sz="320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65694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预算科目</a:t>
            </a:r>
            <a:endParaRPr lang="zh-CN" altLang="en-US" sz="4000" b="1" dirty="0">
              <a:solidFill>
                <a:srgbClr val="3366FF"/>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943332330"/>
              </p:ext>
            </p:extLst>
          </p:nvPr>
        </p:nvGraphicFramePr>
        <p:xfrm>
          <a:off x="683568" y="1196752"/>
          <a:ext cx="7704137" cy="5364510"/>
        </p:xfrm>
        <a:graphic>
          <a:graphicData uri="http://schemas.openxmlformats.org/drawingml/2006/table">
            <a:tbl>
              <a:tblPr firstRow="1" bandRow="1">
                <a:tableStyleId>{5C22544A-7EE6-4342-B048-85BDC9FD1C3A}</a:tableStyleId>
              </a:tblPr>
              <a:tblGrid>
                <a:gridCol w="692403"/>
                <a:gridCol w="7011734"/>
              </a:tblGrid>
              <a:tr h="370848">
                <a:tc>
                  <a:txBody>
                    <a:bodyPr/>
                    <a:lstStyle/>
                    <a:p>
                      <a:pPr marL="0" algn="ctr" defTabSz="914400" rtl="0" eaLnBrk="1" latinLnBrk="0" hangingPunct="1"/>
                      <a:r>
                        <a:rPr lang="zh-CN" altLang="en-US" sz="2800" b="1" kern="1200" dirty="0" smtClean="0">
                          <a:solidFill>
                            <a:schemeClr val="tx1"/>
                          </a:solidFill>
                          <a:effectLst/>
                          <a:latin typeface="微软雅黑" panose="020B0503020204020204" pitchFamily="34" charset="-122"/>
                          <a:ea typeface="微软雅黑" panose="020B0503020204020204" pitchFamily="34" charset="-122"/>
                          <a:cs typeface="+mn-cs"/>
                        </a:rPr>
                        <a:t>差旅费</a:t>
                      </a:r>
                      <a:endParaRPr lang="zh-CN" altLang="en-US" sz="2800" b="1" kern="1200" dirty="0">
                        <a:solidFill>
                          <a:schemeClr val="tx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c>
                  <a:txBody>
                    <a:bodyPr/>
                    <a:lstStyle/>
                    <a:p>
                      <a:pPr marL="0" algn="l" defTabSz="914400" rtl="0" eaLnBrk="1" latinLnBrk="0" hangingPunct="1"/>
                      <a:r>
                        <a:rPr lang="zh-CN" altLang="zh-CN" sz="2000" b="1" kern="1200" dirty="0" smtClean="0">
                          <a:solidFill>
                            <a:schemeClr val="bg1"/>
                          </a:solidFill>
                          <a:effectLst/>
                          <a:latin typeface="微软雅黑" panose="020B0503020204020204" pitchFamily="34" charset="-122"/>
                          <a:ea typeface="微软雅黑" panose="020B0503020204020204" pitchFamily="34" charset="-122"/>
                          <a:cs typeface="+mn-cs"/>
                        </a:rPr>
                        <a:t>指在项目研究过程中开展科学实验（试验）、科学考察、业务调研、学术交流等所发生的</a:t>
                      </a:r>
                      <a:r>
                        <a:rPr lang="zh-CN" altLang="zh-CN" sz="24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外埠</a:t>
                      </a:r>
                      <a:r>
                        <a:rPr lang="zh-CN" altLang="zh-CN" sz="2000" b="1" kern="1200" dirty="0" smtClean="0">
                          <a:solidFill>
                            <a:schemeClr val="bg1"/>
                          </a:solidFill>
                          <a:effectLst/>
                          <a:latin typeface="微软雅黑" panose="020B0503020204020204" pitchFamily="34" charset="-122"/>
                          <a:ea typeface="微软雅黑" panose="020B0503020204020204" pitchFamily="34" charset="-122"/>
                          <a:cs typeface="+mn-cs"/>
                        </a:rPr>
                        <a:t>差旅费、市内交通费用等。差旅费的开支标准应当按照</a:t>
                      </a:r>
                      <a:r>
                        <a:rPr lang="zh-CN" altLang="en-US" sz="2000" b="1" kern="1200" dirty="0" smtClean="0">
                          <a:solidFill>
                            <a:schemeClr val="bg1"/>
                          </a:solidFill>
                          <a:effectLst/>
                          <a:latin typeface="微软雅黑" panose="020B0503020204020204" pitchFamily="34" charset="-122"/>
                          <a:ea typeface="微软雅黑" panose="020B0503020204020204" pitchFamily="34" charset="-122"/>
                          <a:cs typeface="+mn-cs"/>
                        </a:rPr>
                        <a:t>学校</a:t>
                      </a:r>
                      <a:r>
                        <a:rPr lang="zh-CN" altLang="zh-CN" sz="2000" b="1" kern="1200" dirty="0" smtClean="0">
                          <a:solidFill>
                            <a:schemeClr val="bg1"/>
                          </a:solidFill>
                          <a:effectLst/>
                          <a:latin typeface="微软雅黑" panose="020B0503020204020204" pitchFamily="34" charset="-122"/>
                          <a:ea typeface="微软雅黑" panose="020B0503020204020204" pitchFamily="34" charset="-122"/>
                          <a:cs typeface="+mn-cs"/>
                        </a:rPr>
                        <a:t>有关规定执行。 </a:t>
                      </a:r>
                      <a:endParaRPr lang="zh-CN" altLang="en-US" sz="2000" b="1" kern="1200" dirty="0">
                        <a:solidFill>
                          <a:schemeClr val="bg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r>
              <a:tr h="579133">
                <a:tc>
                  <a:txBody>
                    <a:bodyPr/>
                    <a:lstStyle/>
                    <a:p>
                      <a:pPr marL="0" algn="ctr" defTabSz="914400" rtl="0" eaLnBrk="1" latinLnBrk="0" hangingPunct="1"/>
                      <a:r>
                        <a:rPr lang="zh-CN" altLang="en-US" sz="2800" b="1" kern="1200" dirty="0" smtClean="0">
                          <a:solidFill>
                            <a:schemeClr val="tx1"/>
                          </a:solidFill>
                          <a:effectLst/>
                          <a:latin typeface="微软雅黑" panose="020B0503020204020204" pitchFamily="34" charset="-122"/>
                          <a:ea typeface="微软雅黑" panose="020B0503020204020204" pitchFamily="34" charset="-122"/>
                          <a:cs typeface="+mn-cs"/>
                        </a:rPr>
                        <a:t>会议费</a:t>
                      </a:r>
                      <a:endParaRPr lang="zh-CN" altLang="en-US" sz="2800" b="1" kern="1200" dirty="0">
                        <a:solidFill>
                          <a:schemeClr val="tx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2400" b="1" kern="1200" dirty="0" smtClean="0">
                          <a:solidFill>
                            <a:schemeClr val="tx1"/>
                          </a:solidFill>
                          <a:effectLst/>
                          <a:latin typeface="微软雅黑" panose="020B0503020204020204" pitchFamily="34" charset="-122"/>
                          <a:ea typeface="微软雅黑" panose="020B0503020204020204" pitchFamily="34" charset="-122"/>
                          <a:cs typeface="+mn-cs"/>
                        </a:rPr>
                        <a:t>指在项目研究过程中为了组织开展学术研讨、咨询以及协调项目研究工作等活动而发生的会议费用。</a:t>
                      </a:r>
                    </a:p>
                  </a:txBody>
                  <a:tcPr marL="91431" marR="91431" marT="45721" marB="45721" anchor="ctr"/>
                </a:tc>
              </a:tr>
              <a:tr h="10668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2000" b="1" kern="1200" dirty="0" smtClean="0">
                          <a:solidFill>
                            <a:schemeClr val="tx1"/>
                          </a:solidFill>
                          <a:effectLst/>
                          <a:latin typeface="微软雅黑" panose="020B0503020204020204" pitchFamily="34" charset="-122"/>
                          <a:ea typeface="微软雅黑" panose="020B0503020204020204" pitchFamily="34" charset="-122"/>
                          <a:cs typeface="+mn-cs"/>
                        </a:rPr>
                        <a:t>国际交流与合作费</a:t>
                      </a: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2400" b="1" kern="1200" dirty="0" smtClean="0">
                          <a:solidFill>
                            <a:schemeClr val="tx1"/>
                          </a:solidFill>
                          <a:effectLst/>
                          <a:latin typeface="微软雅黑" panose="020B0503020204020204" pitchFamily="34" charset="-122"/>
                          <a:ea typeface="微软雅黑" panose="020B0503020204020204" pitchFamily="34" charset="-122"/>
                          <a:cs typeface="+mn-cs"/>
                        </a:rPr>
                        <a:t>指在项目研究过程中项目研究人员</a:t>
                      </a:r>
                      <a:r>
                        <a:rPr lang="zh-CN" altLang="zh-CN" sz="24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出国</a:t>
                      </a:r>
                      <a:r>
                        <a:rPr lang="zh-CN" altLang="zh-CN" sz="2400" b="1" kern="1200" dirty="0" smtClean="0">
                          <a:solidFill>
                            <a:schemeClr val="tx1"/>
                          </a:solidFill>
                          <a:effectLst/>
                          <a:latin typeface="微软雅黑" panose="020B0503020204020204" pitchFamily="34" charset="-122"/>
                          <a:ea typeface="微软雅黑" panose="020B0503020204020204" pitchFamily="34" charset="-122"/>
                          <a:cs typeface="+mn-cs"/>
                        </a:rPr>
                        <a:t>及赴港澳台、外国专家</a:t>
                      </a:r>
                      <a:r>
                        <a:rPr lang="zh-CN" altLang="zh-CN" sz="24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来华</a:t>
                      </a:r>
                      <a:r>
                        <a:rPr lang="zh-CN" altLang="zh-CN" sz="2400" b="1" kern="1200" dirty="0" smtClean="0">
                          <a:solidFill>
                            <a:schemeClr val="tx1"/>
                          </a:solidFill>
                          <a:effectLst/>
                          <a:latin typeface="微软雅黑" panose="020B0503020204020204" pitchFamily="34" charset="-122"/>
                          <a:ea typeface="微软雅黑" panose="020B0503020204020204" pitchFamily="34" charset="-122"/>
                          <a:cs typeface="+mn-cs"/>
                        </a:rPr>
                        <a:t>及港澳台专家来内地工作的费用。国际合作与交流费应当严格执行国家外事资金管理的有关规定。 </a:t>
                      </a:r>
                      <a:endParaRPr lang="zh-CN" altLang="en-US" sz="2400" b="1" kern="1200" dirty="0" smtClean="0">
                        <a:solidFill>
                          <a:schemeClr val="tx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r>
              <a:tr h="10668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微软雅黑" panose="020B0503020204020204" pitchFamily="34" charset="-122"/>
                          <a:ea typeface="微软雅黑" panose="020B0503020204020204" pitchFamily="34" charset="-122"/>
                        </a:rPr>
                        <a:t>注意</a:t>
                      </a: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不超过直接费用</a:t>
                      </a:r>
                      <a:r>
                        <a:rPr lang="en-US" altLang="zh-CN" sz="24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a:t>
                      </a: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的，不需要提供预算测算依据。</a:t>
                      </a:r>
                      <a:endParaRPr lang="en-US" altLang="zh-CN" sz="1800" kern="1200" dirty="0" smtClean="0">
                        <a:solidFill>
                          <a:schemeClr val="dk1"/>
                        </a:solidFill>
                        <a:latin typeface="微软雅黑" panose="020B0503020204020204" pitchFamily="34" charset="-122"/>
                        <a:ea typeface="微软雅黑" panose="020B0503020204020204" pitchFamily="34" charset="-122"/>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800" kern="1200" dirty="0" smtClean="0">
                        <a:solidFill>
                          <a:schemeClr val="dk1"/>
                        </a:solidFill>
                        <a:latin typeface="微软雅黑" panose="020B0503020204020204" pitchFamily="34" charset="-122"/>
                        <a:ea typeface="微软雅黑" panose="020B0503020204020204" pitchFamily="34" charset="-122"/>
                        <a:cs typeface="+mn-cs"/>
                      </a:endParaRPr>
                    </a:p>
                  </a:txBody>
                  <a:tcPr marL="91431" marR="91431" marT="45721" marB="45721" anchor="ctr"/>
                </a:tc>
              </a:tr>
            </a:tbl>
          </a:graphicData>
        </a:graphic>
      </p:graphicFrame>
    </p:spTree>
    <p:extLst>
      <p:ext uri="{BB962C8B-B14F-4D97-AF65-F5344CB8AC3E}">
        <p14:creationId xmlns:p14="http://schemas.microsoft.com/office/powerpoint/2010/main" val="1216252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图片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9088" y="3284538"/>
            <a:ext cx="4757737"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0" name="内容占位符 2"/>
          <p:cNvSpPr txBox="1">
            <a:spLocks/>
          </p:cNvSpPr>
          <p:nvPr/>
        </p:nvSpPr>
        <p:spPr bwMode="auto">
          <a:xfrm>
            <a:off x="468313" y="908050"/>
            <a:ext cx="8301037"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lnSpc>
                <a:spcPct val="150000"/>
              </a:lnSpc>
              <a:spcBef>
                <a:spcPct val="0"/>
              </a:spcBef>
              <a:buNone/>
              <a:defRPr/>
            </a:pPr>
            <a:r>
              <a:rPr lang="zh-CN" altLang="en-US" dirty="0" smtClean="0">
                <a:solidFill>
                  <a:schemeClr val="bg1">
                    <a:lumMod val="50000"/>
                  </a:schemeClr>
                </a:solidFill>
                <a:latin typeface="微软雅黑" panose="020B0503020204020204" pitchFamily="34" charset="-122"/>
                <a:ea typeface="微软雅黑" panose="020B0503020204020204" pitchFamily="34" charset="-122"/>
              </a:rPr>
              <a:t>杨利国</a:t>
            </a:r>
            <a:endParaRPr lang="en-US" altLang="zh-CN" dirty="0" smtClean="0">
              <a:solidFill>
                <a:schemeClr val="bg1">
                  <a:lumMod val="50000"/>
                </a:schemeClr>
              </a:solidFill>
              <a:latin typeface="微软雅黑" panose="020B0503020204020204" pitchFamily="34" charset="-122"/>
              <a:ea typeface="微软雅黑" panose="020B0503020204020204" pitchFamily="34" charset="-122"/>
            </a:endParaRPr>
          </a:p>
          <a:p>
            <a:pPr eaLnBrk="1" hangingPunct="1">
              <a:lnSpc>
                <a:spcPct val="150000"/>
              </a:lnSpc>
              <a:spcBef>
                <a:spcPct val="0"/>
              </a:spcBef>
              <a:buNone/>
              <a:defRPr/>
            </a:pPr>
            <a:r>
              <a:rPr lang="en-US" altLang="zh-CN" dirty="0" smtClean="0">
                <a:solidFill>
                  <a:schemeClr val="bg1">
                    <a:lumMod val="50000"/>
                  </a:schemeClr>
                </a:solidFill>
                <a:latin typeface="微软雅黑" panose="020B0503020204020204" pitchFamily="34" charset="-122"/>
                <a:ea typeface="微软雅黑" panose="020B0503020204020204" pitchFamily="34" charset="-122"/>
              </a:rPr>
              <a:t>2002</a:t>
            </a:r>
            <a:r>
              <a:rPr lang="zh-CN" altLang="en-US" dirty="0" smtClean="0">
                <a:solidFill>
                  <a:schemeClr val="bg1">
                    <a:lumMod val="50000"/>
                  </a:schemeClr>
                </a:solidFill>
                <a:latin typeface="微软雅黑" panose="020B0503020204020204" pitchFamily="34" charset="-122"/>
                <a:ea typeface="微软雅黑" panose="020B0503020204020204" pitchFamily="34" charset="-122"/>
              </a:rPr>
              <a:t>年毕业留校财务处工作至今；</a:t>
            </a:r>
            <a:endParaRPr lang="en-US" altLang="zh-CN" dirty="0" smtClean="0">
              <a:solidFill>
                <a:schemeClr val="bg1">
                  <a:lumMod val="50000"/>
                </a:schemeClr>
              </a:solidFill>
              <a:latin typeface="微软雅黑" panose="020B0503020204020204" pitchFamily="34" charset="-122"/>
              <a:ea typeface="微软雅黑" panose="020B0503020204020204" pitchFamily="34" charset="-122"/>
            </a:endParaRPr>
          </a:p>
          <a:p>
            <a:pPr eaLnBrk="1" hangingPunct="1">
              <a:lnSpc>
                <a:spcPct val="150000"/>
              </a:lnSpc>
              <a:spcBef>
                <a:spcPct val="0"/>
              </a:spcBef>
              <a:buNone/>
              <a:defRPr/>
            </a:pPr>
            <a:r>
              <a:rPr lang="zh-CN" altLang="en-US" dirty="0" smtClean="0">
                <a:solidFill>
                  <a:schemeClr val="bg1">
                    <a:lumMod val="50000"/>
                  </a:schemeClr>
                </a:solidFill>
                <a:latin typeface="微软雅黑" panose="020B0503020204020204" pitchFamily="34" charset="-122"/>
                <a:ea typeface="微软雅黑" panose="020B0503020204020204" pitchFamily="34" charset="-122"/>
              </a:rPr>
              <a:t>长期从事科研经费管理；</a:t>
            </a:r>
            <a:endParaRPr lang="en-US" altLang="zh-CN" dirty="0" smtClean="0">
              <a:solidFill>
                <a:schemeClr val="bg1">
                  <a:lumMod val="50000"/>
                </a:schemeClr>
              </a:solidFill>
              <a:latin typeface="微软雅黑" panose="020B0503020204020204" pitchFamily="34" charset="-122"/>
              <a:ea typeface="微软雅黑" panose="020B0503020204020204" pitchFamily="34" charset="-122"/>
            </a:endParaRPr>
          </a:p>
          <a:p>
            <a:pPr eaLnBrk="1" hangingPunct="1">
              <a:lnSpc>
                <a:spcPct val="150000"/>
              </a:lnSpc>
              <a:spcBef>
                <a:spcPct val="0"/>
              </a:spcBef>
              <a:buNone/>
              <a:defRPr/>
            </a:pPr>
            <a:r>
              <a:rPr lang="zh-CN" altLang="en-US" dirty="0" smtClean="0">
                <a:solidFill>
                  <a:schemeClr val="bg1">
                    <a:lumMod val="50000"/>
                  </a:schemeClr>
                </a:solidFill>
                <a:latin typeface="微软雅黑" panose="020B0503020204020204" pitchFamily="34" charset="-122"/>
                <a:ea typeface="微软雅黑" panose="020B0503020204020204" pitchFamily="34" charset="-122"/>
              </a:rPr>
              <a:t>执笔</a:t>
            </a:r>
            <a:r>
              <a:rPr lang="en-US" altLang="zh-CN" dirty="0" smtClean="0">
                <a:solidFill>
                  <a:schemeClr val="bg1">
                    <a:lumMod val="50000"/>
                  </a:schemeClr>
                </a:solidFill>
                <a:latin typeface="微软雅黑" panose="020B0503020204020204" pitchFamily="34" charset="-122"/>
                <a:ea typeface="微软雅黑" panose="020B0503020204020204" pitchFamily="34" charset="-122"/>
              </a:rPr>
              <a:t>《</a:t>
            </a:r>
            <a:r>
              <a:rPr lang="zh-CN" altLang="en-US" dirty="0" smtClean="0">
                <a:solidFill>
                  <a:schemeClr val="bg1">
                    <a:lumMod val="50000"/>
                  </a:schemeClr>
                </a:solidFill>
                <a:latin typeface="微软雅黑" panose="020B0503020204020204" pitchFamily="34" charset="-122"/>
                <a:ea typeface="微软雅黑" panose="020B0503020204020204" pitchFamily="34" charset="-122"/>
              </a:rPr>
              <a:t>华北电力大学科研经费管理办法</a:t>
            </a:r>
            <a:r>
              <a:rPr lang="en-US" altLang="zh-CN" dirty="0" smtClean="0">
                <a:solidFill>
                  <a:schemeClr val="bg1">
                    <a:lumMod val="50000"/>
                  </a:schemeClr>
                </a:solidFill>
                <a:latin typeface="微软雅黑" panose="020B0503020204020204" pitchFamily="34" charset="-122"/>
                <a:ea typeface="微软雅黑" panose="020B0503020204020204" pitchFamily="34" charset="-122"/>
              </a:rPr>
              <a:t>》</a:t>
            </a:r>
          </a:p>
          <a:p>
            <a:pPr eaLnBrk="1" hangingPunct="1">
              <a:lnSpc>
                <a:spcPct val="150000"/>
              </a:lnSpc>
              <a:spcBef>
                <a:spcPct val="0"/>
              </a:spcBef>
              <a:buNone/>
              <a:defRPr/>
            </a:pPr>
            <a:endParaRPr lang="en-US" altLang="zh-CN" dirty="0" smtClean="0">
              <a:solidFill>
                <a:schemeClr val="bg1">
                  <a:lumMod val="50000"/>
                </a:schemeClr>
              </a:solidFill>
              <a:latin typeface="微软雅黑" panose="020B0503020204020204" pitchFamily="34" charset="-122"/>
              <a:ea typeface="微软雅黑" panose="020B0503020204020204" pitchFamily="34" charset="-122"/>
            </a:endParaRPr>
          </a:p>
          <a:p>
            <a:pPr eaLnBrk="1" hangingPunct="1">
              <a:lnSpc>
                <a:spcPct val="150000"/>
              </a:lnSpc>
              <a:spcBef>
                <a:spcPct val="0"/>
              </a:spcBef>
              <a:buNone/>
              <a:defRPr/>
            </a:pPr>
            <a:endParaRPr lang="en-US" altLang="zh-CN" dirty="0" smtClean="0">
              <a:solidFill>
                <a:schemeClr val="bg1">
                  <a:lumMod val="50000"/>
                </a:schemeClr>
              </a:solidFill>
              <a:latin typeface="微软雅黑" panose="020B0503020204020204" pitchFamily="34" charset="-122"/>
              <a:ea typeface="微软雅黑" panose="020B0503020204020204" pitchFamily="34" charset="-122"/>
            </a:endParaRPr>
          </a:p>
          <a:p>
            <a:pPr eaLnBrk="1" hangingPunct="1">
              <a:lnSpc>
                <a:spcPct val="150000"/>
              </a:lnSpc>
              <a:spcBef>
                <a:spcPct val="0"/>
              </a:spcBef>
              <a:buNone/>
              <a:defRPr/>
            </a:pPr>
            <a:endParaRPr lang="en-US" altLang="zh-CN" sz="2800" dirty="0" smtClean="0">
              <a:solidFill>
                <a:schemeClr val="accent1">
                  <a:lumMod val="60000"/>
                  <a:lumOff val="40000"/>
                </a:schemeClr>
              </a:solidFill>
              <a:latin typeface="微软雅黑" panose="020B0503020204020204" pitchFamily="34" charset="-122"/>
              <a:ea typeface="微软雅黑" panose="020B0503020204020204" pitchFamily="34" charset="-122"/>
            </a:endParaRPr>
          </a:p>
          <a:p>
            <a:pPr algn="ctr" eaLnBrk="1" hangingPunct="1">
              <a:lnSpc>
                <a:spcPct val="150000"/>
              </a:lnSpc>
              <a:spcBef>
                <a:spcPct val="0"/>
              </a:spcBef>
              <a:buNone/>
              <a:defRPr/>
            </a:pPr>
            <a:endParaRPr lang="zh-CN" altLang="en-US" sz="1200" dirty="0" smtClean="0">
              <a:solidFill>
                <a:schemeClr val="accent1">
                  <a:lumMod val="60000"/>
                  <a:lumOff val="40000"/>
                </a:scheme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812749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预算科目</a:t>
            </a:r>
            <a:endParaRPr lang="zh-CN" altLang="en-US" sz="4000" b="1" dirty="0">
              <a:solidFill>
                <a:srgbClr val="3366FF"/>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1309654231"/>
              </p:ext>
            </p:extLst>
          </p:nvPr>
        </p:nvGraphicFramePr>
        <p:xfrm>
          <a:off x="683568" y="1196752"/>
          <a:ext cx="7704137" cy="5300794"/>
        </p:xfrm>
        <a:graphic>
          <a:graphicData uri="http://schemas.openxmlformats.org/drawingml/2006/table">
            <a:tbl>
              <a:tblPr firstRow="1" bandRow="1">
                <a:tableStyleId>{5C22544A-7EE6-4342-B048-85BDC9FD1C3A}</a:tableStyleId>
              </a:tblPr>
              <a:tblGrid>
                <a:gridCol w="692403"/>
                <a:gridCol w="7011734"/>
              </a:tblGrid>
              <a:tr h="370848">
                <a:tc gridSpan="2">
                  <a:txBody>
                    <a:bodyPr/>
                    <a:lstStyle/>
                    <a:p>
                      <a:pPr marL="0" algn="ctr" defTabSz="914400" rtl="0" eaLnBrk="1" latinLnBrk="0" hangingPunct="1">
                        <a:lnSpc>
                          <a:spcPct val="150000"/>
                        </a:lnSpc>
                      </a:pPr>
                      <a:r>
                        <a:rPr lang="zh-CN" altLang="en-US" sz="2800" b="1" kern="1200" dirty="0" smtClean="0">
                          <a:solidFill>
                            <a:schemeClr val="tx1"/>
                          </a:solidFill>
                          <a:effectLst/>
                          <a:latin typeface="微软雅黑" panose="020B0503020204020204" pitchFamily="34" charset="-122"/>
                          <a:ea typeface="微软雅黑" panose="020B0503020204020204" pitchFamily="34" charset="-122"/>
                          <a:cs typeface="+mn-cs"/>
                        </a:rPr>
                        <a:t>差旅费、会议费、国际交流与合作费</a:t>
                      </a:r>
                      <a:endParaRPr lang="zh-CN" altLang="en-US" sz="2000" b="1" kern="1200" dirty="0">
                        <a:solidFill>
                          <a:schemeClr val="bg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c hMerge="1">
                  <a:txBody>
                    <a:bodyPr/>
                    <a:lstStyle/>
                    <a:p>
                      <a:pPr marL="0" algn="l" defTabSz="914400" rtl="0" eaLnBrk="1" latinLnBrk="0" hangingPunct="1"/>
                      <a:endParaRPr lang="zh-CN" altLang="en-US" sz="2000" b="1" kern="1200" dirty="0">
                        <a:solidFill>
                          <a:schemeClr val="bg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r>
              <a:tr h="1066824">
                <a:tc>
                  <a:txBody>
                    <a:bodyPr/>
                    <a:lstStyle/>
                    <a:p>
                      <a:pPr marL="0" marR="0" indent="0" algn="ctr" defTabSz="914400" rtl="0" eaLnBrk="1" fontAlgn="auto" latinLnBrk="0" hangingPunct="1">
                        <a:lnSpc>
                          <a:spcPct val="100000"/>
                        </a:lnSpc>
                        <a:spcBef>
                          <a:spcPts val="0"/>
                        </a:spcBef>
                        <a:spcAft>
                          <a:spcPts val="0"/>
                        </a:spcAft>
                        <a:buClrTx/>
                        <a:buSzTx/>
                        <a:buFont typeface="Wingdings" charset="2"/>
                        <a:buNone/>
                        <a:tabLst/>
                        <a:defRPr/>
                      </a:pPr>
                      <a:r>
                        <a:rPr lang="zh-CN" altLang="en-US" sz="1800" dirty="0" smtClean="0">
                          <a:latin typeface="微软雅黑" panose="020B0503020204020204" pitchFamily="34" charset="-122"/>
                          <a:ea typeface="微软雅黑" panose="020B0503020204020204" pitchFamily="34" charset="-122"/>
                        </a:rPr>
                        <a:t>注意</a:t>
                      </a:r>
                    </a:p>
                  </a:txBody>
                  <a:tcPr marL="91431" marR="91431" marT="45721" marB="45721" anchor="ctr"/>
                </a:tc>
                <a:tc>
                  <a:txBody>
                    <a:bodyPr/>
                    <a:lstStyle/>
                    <a:p>
                      <a:pPr marL="0" marR="0" indent="0" algn="l" defTabSz="914400" rtl="0" eaLnBrk="1" fontAlgn="auto" latinLnBrk="0" hangingPunct="1">
                        <a:lnSpc>
                          <a:spcPct val="150000"/>
                        </a:lnSpc>
                        <a:spcBef>
                          <a:spcPts val="0"/>
                        </a:spcBef>
                        <a:spcAft>
                          <a:spcPts val="0"/>
                        </a:spcAft>
                        <a:buClrTx/>
                        <a:buSzTx/>
                        <a:buFont typeface="Wingdings" charset="2"/>
                        <a:buNone/>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对于超过</a:t>
                      </a:r>
                      <a:r>
                        <a:rPr lang="en-US" altLang="zh-CN" sz="1800" kern="1200" dirty="0" smtClean="0">
                          <a:solidFill>
                            <a:schemeClr val="dk1"/>
                          </a:solidFill>
                          <a:latin typeface="微软雅黑" panose="020B0503020204020204" pitchFamily="34" charset="-122"/>
                          <a:ea typeface="微软雅黑" panose="020B0503020204020204" pitchFamily="34" charset="-122"/>
                          <a:cs typeface="+mn-cs"/>
                        </a:rPr>
                        <a:t>10%</a:t>
                      </a: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的，写明与项目的</a:t>
                      </a:r>
                      <a:r>
                        <a:rPr lang="zh-CN" altLang="en-US" sz="1800"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相关性、必要性</a:t>
                      </a: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；尽可能准确测算主要出差、会议、国际合作与交流，具体包括：</a:t>
                      </a:r>
                    </a:p>
                    <a:p>
                      <a:pPr marL="285750" marR="0" indent="-285750" algn="l" defTabSz="914400" rtl="0" eaLnBrk="1" fontAlgn="auto" latinLnBrk="0" hangingPunct="1">
                        <a:lnSpc>
                          <a:spcPct val="150000"/>
                        </a:lnSpc>
                        <a:spcBef>
                          <a:spcPts val="0"/>
                        </a:spcBef>
                        <a:spcAft>
                          <a:spcPts val="0"/>
                        </a:spcAft>
                        <a:buClrTx/>
                        <a:buSzTx/>
                        <a:buFont typeface="Wingdings" charset="2"/>
                        <a:buChar char="p"/>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差旅费可根据任务执行时间顺序对出差事由、地点、人数、标准等进行测算，然后再进行分类汇总；</a:t>
                      </a:r>
                    </a:p>
                    <a:p>
                      <a:pPr marL="285750" marR="0" indent="-285750" algn="l" defTabSz="914400" rtl="0" eaLnBrk="1" fontAlgn="auto" latinLnBrk="0" hangingPunct="1">
                        <a:lnSpc>
                          <a:spcPct val="150000"/>
                        </a:lnSpc>
                        <a:spcBef>
                          <a:spcPts val="0"/>
                        </a:spcBef>
                        <a:spcAft>
                          <a:spcPts val="0"/>
                        </a:spcAft>
                        <a:buClrTx/>
                        <a:buSzTx/>
                        <a:buFont typeface="Wingdings" charset="2"/>
                        <a:buChar char="p"/>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会议费最好能够将会议相关信息进行</a:t>
                      </a:r>
                      <a:r>
                        <a:rPr lang="zh-CN" altLang="en-US" sz="1800" kern="1200" dirty="0" smtClean="0">
                          <a:solidFill>
                            <a:srgbClr val="FF0000"/>
                          </a:solidFill>
                          <a:latin typeface="微软雅黑" panose="020B0503020204020204" pitchFamily="34" charset="-122"/>
                          <a:ea typeface="微软雅黑" panose="020B0503020204020204" pitchFamily="34" charset="-122"/>
                          <a:cs typeface="+mn-cs"/>
                        </a:rPr>
                        <a:t>具化</a:t>
                      </a: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，包括会议内容、预计的人员规模、天数、费用等；</a:t>
                      </a:r>
                    </a:p>
                    <a:p>
                      <a:pPr marL="285750" marR="0" indent="-285750" algn="l" defTabSz="914400" rtl="0" eaLnBrk="1" fontAlgn="auto" latinLnBrk="0" hangingPunct="1">
                        <a:lnSpc>
                          <a:spcPct val="150000"/>
                        </a:lnSpc>
                        <a:spcBef>
                          <a:spcPts val="0"/>
                        </a:spcBef>
                        <a:spcAft>
                          <a:spcPts val="0"/>
                        </a:spcAft>
                        <a:buClrTx/>
                        <a:buSzTx/>
                        <a:buFont typeface="Wingdings" charset="2"/>
                        <a:buChar char="p"/>
                        <a:tabLst/>
                        <a:defRPr/>
                      </a:pP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国际合作与交流费应说明拟开展的国际合作交流活动类型，即出国考察还是来华交流，并明确与项目（课题）的相关性，拟合作交流的目的地、预计人员规模、天数、费用等。注意课题任务</a:t>
                      </a:r>
                      <a:r>
                        <a:rPr lang="zh-CN" altLang="en-US" sz="1800" b="1" kern="1200" dirty="0" smtClean="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的</a:t>
                      </a:r>
                      <a:r>
                        <a:rPr lang="zh-CN" altLang="en-US" sz="18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确需</a:t>
                      </a:r>
                      <a:r>
                        <a:rPr lang="zh-CN" altLang="en-US" sz="1800" kern="1200" dirty="0" smtClean="0">
                          <a:solidFill>
                            <a:schemeClr val="dk1"/>
                          </a:solidFill>
                          <a:latin typeface="微软雅黑" panose="020B0503020204020204" pitchFamily="34" charset="-122"/>
                          <a:ea typeface="微软雅黑" panose="020B0503020204020204" pitchFamily="34" charset="-122"/>
                          <a:cs typeface="+mn-cs"/>
                        </a:rPr>
                        <a:t>性，尤其是国际合作类项目，要考虑国外专家来华和课题成员出国交流的相关人数、周期和频率应据实编制，不宜过多。</a:t>
                      </a:r>
                    </a:p>
                  </a:txBody>
                  <a:tcPr marL="91431" marR="91431" marT="45721" marB="45721" anchor="ctr"/>
                </a:tc>
              </a:tr>
            </a:tbl>
          </a:graphicData>
        </a:graphic>
      </p:graphicFrame>
    </p:spTree>
    <p:extLst>
      <p:ext uri="{BB962C8B-B14F-4D97-AF65-F5344CB8AC3E}">
        <p14:creationId xmlns:p14="http://schemas.microsoft.com/office/powerpoint/2010/main" val="4871152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预算科目</a:t>
            </a:r>
            <a:endParaRPr lang="zh-CN" altLang="en-US" sz="4000" b="1" dirty="0">
              <a:solidFill>
                <a:srgbClr val="3366FF"/>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3371434474"/>
              </p:ext>
            </p:extLst>
          </p:nvPr>
        </p:nvGraphicFramePr>
        <p:xfrm>
          <a:off x="683568" y="1196752"/>
          <a:ext cx="7704137" cy="3566177"/>
        </p:xfrm>
        <a:graphic>
          <a:graphicData uri="http://schemas.openxmlformats.org/drawingml/2006/table">
            <a:tbl>
              <a:tblPr firstRow="1" bandRow="1">
                <a:tableStyleId>{5C22544A-7EE6-4342-B048-85BDC9FD1C3A}</a:tableStyleId>
              </a:tblPr>
              <a:tblGrid>
                <a:gridCol w="692403"/>
                <a:gridCol w="7011734"/>
              </a:tblGrid>
              <a:tr h="370848">
                <a:tc>
                  <a:txBody>
                    <a:bodyPr/>
                    <a:lstStyle/>
                    <a:p>
                      <a:pPr marL="0" algn="ctr" defTabSz="914400" rtl="0" eaLnBrk="1" latinLnBrk="0" hangingPunct="1"/>
                      <a:r>
                        <a:rPr lang="zh-CN" altLang="zh-CN" sz="1400" kern="1200" dirty="0" smtClean="0">
                          <a:solidFill>
                            <a:schemeClr val="dk1"/>
                          </a:solidFill>
                          <a:latin typeface="微软雅黑" panose="020B0503020204020204" pitchFamily="34" charset="-122"/>
                          <a:ea typeface="微软雅黑" panose="020B0503020204020204" pitchFamily="34" charset="-122"/>
                          <a:cs typeface="+mn-cs"/>
                        </a:rPr>
                        <a:t>出版</a:t>
                      </a:r>
                      <a:r>
                        <a:rPr lang="en-US" altLang="zh-CN" sz="1400" kern="1200" dirty="0" smtClean="0">
                          <a:solidFill>
                            <a:schemeClr val="dk1"/>
                          </a:solidFill>
                          <a:latin typeface="微软雅黑" panose="020B0503020204020204" pitchFamily="34" charset="-122"/>
                          <a:ea typeface="微软雅黑" panose="020B0503020204020204" pitchFamily="34" charset="-122"/>
                          <a:cs typeface="+mn-cs"/>
                        </a:rPr>
                        <a:t>/</a:t>
                      </a:r>
                      <a:r>
                        <a:rPr lang="zh-CN" altLang="zh-CN" sz="1400" kern="1200" dirty="0" smtClean="0">
                          <a:solidFill>
                            <a:schemeClr val="dk1"/>
                          </a:solidFill>
                          <a:latin typeface="微软雅黑" panose="020B0503020204020204" pitchFamily="34" charset="-122"/>
                          <a:ea typeface="微软雅黑" panose="020B0503020204020204" pitchFamily="34" charset="-122"/>
                          <a:cs typeface="+mn-cs"/>
                        </a:rPr>
                        <a:t>文献</a:t>
                      </a:r>
                      <a:r>
                        <a:rPr lang="en-US" altLang="zh-CN" sz="1400" kern="1200" dirty="0" smtClean="0">
                          <a:solidFill>
                            <a:schemeClr val="dk1"/>
                          </a:solidFill>
                          <a:latin typeface="微软雅黑" panose="020B0503020204020204" pitchFamily="34" charset="-122"/>
                          <a:ea typeface="微软雅黑" panose="020B0503020204020204" pitchFamily="34" charset="-122"/>
                          <a:cs typeface="+mn-cs"/>
                        </a:rPr>
                        <a:t>/</a:t>
                      </a:r>
                      <a:r>
                        <a:rPr lang="zh-CN" altLang="zh-CN" sz="1400" kern="1200" dirty="0" smtClean="0">
                          <a:solidFill>
                            <a:schemeClr val="dk1"/>
                          </a:solidFill>
                          <a:latin typeface="微软雅黑" panose="020B0503020204020204" pitchFamily="34" charset="-122"/>
                          <a:ea typeface="微软雅黑" panose="020B0503020204020204" pitchFamily="34" charset="-122"/>
                          <a:cs typeface="+mn-cs"/>
                        </a:rPr>
                        <a:t>信息传播</a:t>
                      </a:r>
                      <a:r>
                        <a:rPr lang="en-US" altLang="zh-CN" sz="1400" kern="1200" dirty="0" smtClean="0">
                          <a:solidFill>
                            <a:schemeClr val="dk1"/>
                          </a:solidFill>
                          <a:latin typeface="微软雅黑" panose="020B0503020204020204" pitchFamily="34" charset="-122"/>
                          <a:ea typeface="微软雅黑" panose="020B0503020204020204" pitchFamily="34" charset="-122"/>
                          <a:cs typeface="+mn-cs"/>
                        </a:rPr>
                        <a:t>/</a:t>
                      </a:r>
                      <a:r>
                        <a:rPr lang="zh-CN" altLang="zh-CN" sz="1400" kern="1200" dirty="0" smtClean="0">
                          <a:solidFill>
                            <a:schemeClr val="dk1"/>
                          </a:solidFill>
                          <a:latin typeface="微软雅黑" panose="020B0503020204020204" pitchFamily="34" charset="-122"/>
                          <a:ea typeface="微软雅黑" panose="020B0503020204020204" pitchFamily="34" charset="-122"/>
                          <a:cs typeface="+mn-cs"/>
                        </a:rPr>
                        <a:t>知识产权事务费</a:t>
                      </a:r>
                      <a:endParaRPr lang="zh-CN" altLang="en-US" sz="1400" kern="1200" dirty="0">
                        <a:solidFill>
                          <a:schemeClr val="dk1"/>
                        </a:solidFill>
                        <a:latin typeface="微软雅黑" panose="020B0503020204020204" pitchFamily="34" charset="-122"/>
                        <a:ea typeface="微软雅黑" panose="020B0503020204020204" pitchFamily="34" charset="-122"/>
                        <a:cs typeface="+mn-cs"/>
                      </a:endParaRPr>
                    </a:p>
                  </a:txBody>
                  <a:tcPr marL="91431" marR="91431" marT="45721" marB="45721" anchor="ctr"/>
                </a:tc>
                <a:tc>
                  <a:txBody>
                    <a:bodyPr/>
                    <a:lstStyle/>
                    <a:p>
                      <a:pPr marL="0" algn="l" defTabSz="914400" rtl="0" eaLnBrk="1" latinLnBrk="0" hangingPunct="1"/>
                      <a:r>
                        <a:rPr lang="zh-CN" altLang="zh-CN" sz="2800" b="1" kern="1200" dirty="0" smtClean="0">
                          <a:solidFill>
                            <a:schemeClr val="bg1"/>
                          </a:solidFill>
                          <a:effectLst/>
                          <a:latin typeface="微软雅黑" panose="020B0503020204020204" pitchFamily="34" charset="-122"/>
                          <a:ea typeface="微软雅黑" panose="020B0503020204020204" pitchFamily="34" charset="-122"/>
                          <a:cs typeface="+mn-cs"/>
                        </a:rPr>
                        <a:t>指在项目研究过程中，需要支付的出版费、资料费、</a:t>
                      </a:r>
                      <a:r>
                        <a:rPr lang="zh-CN" altLang="zh-CN" sz="28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专用</a:t>
                      </a:r>
                      <a:r>
                        <a:rPr lang="zh-CN" altLang="zh-CN" sz="2800" b="1" kern="1200" dirty="0" smtClean="0">
                          <a:solidFill>
                            <a:schemeClr val="bg1"/>
                          </a:solidFill>
                          <a:effectLst/>
                          <a:latin typeface="微软雅黑" panose="020B0503020204020204" pitchFamily="34" charset="-122"/>
                          <a:ea typeface="微软雅黑" panose="020B0503020204020204" pitchFamily="34" charset="-122"/>
                          <a:cs typeface="+mn-cs"/>
                        </a:rPr>
                        <a:t>软件购买费、文献检索费、</a:t>
                      </a:r>
                      <a:r>
                        <a:rPr lang="zh-CN" altLang="zh-CN" sz="2800" b="1" kern="1200" dirty="0" smtClean="0">
                          <a:solidFill>
                            <a:srgbClr val="FF0000"/>
                          </a:solidFill>
                          <a:effectLst/>
                          <a:latin typeface="微软雅黑" panose="020B0503020204020204" pitchFamily="34" charset="-122"/>
                          <a:ea typeface="微软雅黑" panose="020B0503020204020204" pitchFamily="34" charset="-122"/>
                          <a:cs typeface="+mn-cs"/>
                        </a:rPr>
                        <a:t>专业</a:t>
                      </a:r>
                      <a:r>
                        <a:rPr lang="zh-CN" altLang="zh-CN" sz="2800" b="1" kern="1200" dirty="0" smtClean="0">
                          <a:solidFill>
                            <a:schemeClr val="bg1"/>
                          </a:solidFill>
                          <a:effectLst/>
                          <a:latin typeface="微软雅黑" panose="020B0503020204020204" pitchFamily="34" charset="-122"/>
                          <a:ea typeface="微软雅黑" panose="020B0503020204020204" pitchFamily="34" charset="-122"/>
                          <a:cs typeface="+mn-cs"/>
                        </a:rPr>
                        <a:t>通信费、专利申请及其他知识产权事务等费用。 </a:t>
                      </a:r>
                      <a:endParaRPr lang="zh-CN" altLang="en-US" sz="2800" b="1" kern="1200" dirty="0">
                        <a:solidFill>
                          <a:schemeClr val="bg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r>
              <a:tr h="579133">
                <a:tc>
                  <a:txBody>
                    <a:bodyPr/>
                    <a:lstStyle/>
                    <a:p>
                      <a:pPr algn="ctr"/>
                      <a:r>
                        <a:rPr lang="zh-CN" altLang="en-US" sz="1800" dirty="0" smtClean="0">
                          <a:latin typeface="Microsoft YaHei" charset="-122"/>
                          <a:ea typeface="Microsoft YaHei" charset="-122"/>
                          <a:cs typeface="Microsoft YaHei" charset="-122"/>
                        </a:rPr>
                        <a:t>建议</a:t>
                      </a:r>
                      <a:endParaRPr lang="zh-CN" altLang="en-US" sz="1800" dirty="0">
                        <a:latin typeface="Microsoft YaHei" charset="-122"/>
                        <a:ea typeface="Microsoft YaHei" charset="-122"/>
                        <a:cs typeface="Microsoft YaHei" charset="-122"/>
                      </a:endParaRP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latin typeface="Microsoft YaHei" charset="-122"/>
                          <a:ea typeface="Microsoft YaHei" charset="-122"/>
                          <a:cs typeface="Microsoft YaHei" charset="-122"/>
                        </a:rPr>
                        <a:t>无比例限制；</a:t>
                      </a:r>
                    </a:p>
                  </a:txBody>
                  <a:tcPr marL="91431" marR="91431" marT="45721" marB="45721" anchor="ctr"/>
                </a:tc>
              </a:tr>
              <a:tr h="10668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Microsoft YaHei" charset="-122"/>
                          <a:ea typeface="Microsoft YaHei" charset="-122"/>
                          <a:cs typeface="Microsoft YaHei" charset="-122"/>
                        </a:rPr>
                        <a:t>注意</a:t>
                      </a:r>
                    </a:p>
                    <a:p>
                      <a:pPr algn="ctr"/>
                      <a:endParaRPr lang="zh-CN" altLang="en-US" sz="1800" dirty="0">
                        <a:latin typeface="Microsoft YaHei" charset="-122"/>
                        <a:ea typeface="Microsoft YaHei" charset="-122"/>
                        <a:cs typeface="Microsoft YaHei" charset="-122"/>
                      </a:endParaRPr>
                    </a:p>
                  </a:txBody>
                  <a:tcPr marL="91431" marR="91431" marT="45721" marB="45721" anchor="ctr"/>
                </a:tc>
                <a:tc>
                  <a:txBody>
                    <a:bodyPr/>
                    <a:lstStyle/>
                    <a:p>
                      <a:r>
                        <a:rPr lang="zh-CN" altLang="en-US" dirty="0" smtClean="0">
                          <a:latin typeface="Microsoft YaHei" charset="-122"/>
                          <a:ea typeface="Microsoft YaHei" charset="-122"/>
                          <a:cs typeface="Microsoft YaHei" charset="-122"/>
                        </a:rPr>
                        <a:t>与研究内容的相关性、必要性；</a:t>
                      </a:r>
                    </a:p>
                    <a:p>
                      <a:r>
                        <a:rPr lang="zh-CN" altLang="en-US" dirty="0" smtClean="0">
                          <a:latin typeface="Microsoft YaHei" charset="-122"/>
                          <a:ea typeface="Microsoft YaHei" charset="-122"/>
                          <a:cs typeface="Microsoft YaHei" charset="-122"/>
                        </a:rPr>
                        <a:t>通讯费需为专业通讯费，日常电话费、手机费、无线上网费等不得列支；</a:t>
                      </a:r>
                    </a:p>
                    <a:p>
                      <a:r>
                        <a:rPr lang="zh-CN" altLang="en-US" dirty="0" smtClean="0">
                          <a:latin typeface="Microsoft YaHei" charset="-122"/>
                          <a:ea typeface="Microsoft YaHei" charset="-122"/>
                          <a:cs typeface="Microsoft YaHei" charset="-122"/>
                        </a:rPr>
                        <a:t>专利维护</a:t>
                      </a:r>
                      <a:r>
                        <a:rPr lang="zh-CN" altLang="en-US" dirty="0" smtClean="0">
                          <a:solidFill>
                            <a:srgbClr val="FF0000"/>
                          </a:solidFill>
                          <a:effectLst>
                            <a:outerShdw blurRad="38100" dist="38100" dir="2700000" algn="tl">
                              <a:srgbClr val="000000">
                                <a:alpha val="43137"/>
                              </a:srgbClr>
                            </a:outerShdw>
                          </a:effectLst>
                          <a:latin typeface="Microsoft YaHei" charset="-122"/>
                          <a:ea typeface="Microsoft YaHei" charset="-122"/>
                          <a:cs typeface="Microsoft YaHei" charset="-122"/>
                        </a:rPr>
                        <a:t>年费不得列支</a:t>
                      </a:r>
                      <a:r>
                        <a:rPr lang="zh-CN" altLang="en-US" dirty="0" smtClean="0">
                          <a:latin typeface="Microsoft YaHei" charset="-122"/>
                          <a:ea typeface="Microsoft YaHei" charset="-122"/>
                          <a:cs typeface="Microsoft YaHei" charset="-122"/>
                        </a:rPr>
                        <a:t>；</a:t>
                      </a:r>
                    </a:p>
                  </a:txBody>
                  <a:tcPr marL="91431" marR="91431" marT="45721" marB="45721" anchor="ctr"/>
                </a:tc>
              </a:tr>
            </a:tbl>
          </a:graphicData>
        </a:graphic>
      </p:graphicFrame>
    </p:spTree>
    <p:extLst>
      <p:ext uri="{BB962C8B-B14F-4D97-AF65-F5344CB8AC3E}">
        <p14:creationId xmlns:p14="http://schemas.microsoft.com/office/powerpoint/2010/main" val="5949489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预算科目</a:t>
            </a:r>
            <a:endParaRPr lang="zh-CN" altLang="en-US" sz="4000" b="1" dirty="0">
              <a:solidFill>
                <a:srgbClr val="3366FF"/>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1133662953"/>
              </p:ext>
            </p:extLst>
          </p:nvPr>
        </p:nvGraphicFramePr>
        <p:xfrm>
          <a:off x="683568" y="1196752"/>
          <a:ext cx="7704137" cy="4632966"/>
        </p:xfrm>
        <a:graphic>
          <a:graphicData uri="http://schemas.openxmlformats.org/drawingml/2006/table">
            <a:tbl>
              <a:tblPr firstRow="1" bandRow="1">
                <a:tableStyleId>{5C22544A-7EE6-4342-B048-85BDC9FD1C3A}</a:tableStyleId>
              </a:tblPr>
              <a:tblGrid>
                <a:gridCol w="692403"/>
                <a:gridCol w="7011734"/>
              </a:tblGrid>
              <a:tr h="936104">
                <a:tc>
                  <a:txBody>
                    <a:bodyPr/>
                    <a:lstStyle/>
                    <a:p>
                      <a:pPr marL="0" algn="ctr" defTabSz="914400" rtl="0" eaLnBrk="1" latinLnBrk="0" hangingPunct="1"/>
                      <a:r>
                        <a:rPr lang="zh-CN" altLang="en-US" sz="2000" b="1" kern="1200" dirty="0" smtClean="0">
                          <a:solidFill>
                            <a:schemeClr val="tx1"/>
                          </a:solidFill>
                          <a:effectLst/>
                          <a:latin typeface="微软雅黑" panose="020B0503020204020204" pitchFamily="34" charset="-122"/>
                          <a:ea typeface="微软雅黑" panose="020B0503020204020204" pitchFamily="34" charset="-122"/>
                          <a:cs typeface="+mn-cs"/>
                        </a:rPr>
                        <a:t>劳务费</a:t>
                      </a:r>
                      <a:endParaRPr lang="zh-CN" altLang="en-US" sz="2000" b="1" kern="1200" dirty="0">
                        <a:solidFill>
                          <a:schemeClr val="tx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c>
                  <a:txBody>
                    <a:bodyPr/>
                    <a:lstStyle/>
                    <a:p>
                      <a:pPr marL="0" algn="l" defTabSz="914400" rtl="0" eaLnBrk="1" latinLnBrk="0" hangingPunct="1"/>
                      <a:r>
                        <a:rPr lang="zh-CN" altLang="en-US" sz="2000" b="1" kern="1200" dirty="0" smtClean="0">
                          <a:solidFill>
                            <a:schemeClr val="bg1"/>
                          </a:solidFill>
                          <a:effectLst/>
                          <a:latin typeface="微软雅黑" panose="020B0503020204020204" pitchFamily="34" charset="-122"/>
                          <a:ea typeface="微软雅黑" panose="020B0503020204020204" pitchFamily="34" charset="-122"/>
                          <a:cs typeface="+mn-cs"/>
                        </a:rPr>
                        <a:t>指在项目研究过程中支付给项目组成员中</a:t>
                      </a:r>
                      <a:r>
                        <a:rPr lang="zh-CN" altLang="en-US" sz="20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没有工资性收入</a:t>
                      </a:r>
                      <a:r>
                        <a:rPr lang="zh-CN" altLang="en-US" sz="2000" b="1" kern="1200" dirty="0" smtClean="0">
                          <a:solidFill>
                            <a:schemeClr val="bg1"/>
                          </a:solidFill>
                          <a:effectLst/>
                          <a:latin typeface="微软雅黑" panose="020B0503020204020204" pitchFamily="34" charset="-122"/>
                          <a:ea typeface="微软雅黑" panose="020B0503020204020204" pitchFamily="34" charset="-122"/>
                          <a:cs typeface="+mn-cs"/>
                        </a:rPr>
                        <a:t>的在校研究生、博士后和临时聘用人员的劳务费用，以及临时聘用人员的社会保险补助费用。据实编制，</a:t>
                      </a:r>
                      <a:r>
                        <a:rPr lang="zh-CN" altLang="en-US" sz="2400" b="1" kern="1200" dirty="0" smtClean="0">
                          <a:solidFill>
                            <a:srgbClr val="92D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不设比例限制。</a:t>
                      </a:r>
                    </a:p>
                  </a:txBody>
                  <a:tcPr marL="91431" marR="91431" marT="45721" marB="45721" anchor="ctr"/>
                </a:tc>
              </a:tr>
              <a:tr h="579133">
                <a:tc>
                  <a:txBody>
                    <a:bodyPr/>
                    <a:lstStyle/>
                    <a:p>
                      <a:pPr marL="0" algn="ctr" defTabSz="914400" rtl="0" eaLnBrk="1" latinLnBrk="0" hangingPunct="1"/>
                      <a:r>
                        <a:rPr lang="zh-CN" altLang="en-US" sz="2000" b="1" kern="1200" dirty="0" smtClean="0">
                          <a:solidFill>
                            <a:schemeClr val="tx1"/>
                          </a:solidFill>
                          <a:effectLst/>
                          <a:latin typeface="微软雅黑" panose="020B0503020204020204" pitchFamily="34" charset="-122"/>
                          <a:ea typeface="微软雅黑" panose="020B0503020204020204" pitchFamily="34" charset="-122"/>
                          <a:cs typeface="+mn-cs"/>
                        </a:rPr>
                        <a:t>专家咨询费</a:t>
                      </a:r>
                      <a:endParaRPr lang="zh-CN" altLang="en-US" sz="2000" b="1" kern="1200" dirty="0">
                        <a:solidFill>
                          <a:schemeClr val="tx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zh-CN" sz="1800" b="1" kern="1200" dirty="0" smtClean="0">
                          <a:solidFill>
                            <a:schemeClr val="tx1"/>
                          </a:solidFill>
                          <a:effectLst/>
                          <a:latin typeface="微软雅黑" panose="020B0503020204020204" pitchFamily="34" charset="-122"/>
                          <a:ea typeface="微软雅黑" panose="020B0503020204020204" pitchFamily="34" charset="-122"/>
                          <a:cs typeface="+mn-cs"/>
                        </a:rPr>
                        <a:t>指在项目研究过程中支付给临时聘请的咨询专家的费用。 </a:t>
                      </a:r>
                    </a:p>
                  </a:txBody>
                  <a:tcPr marL="91431" marR="91431" marT="45721" marB="45721" anchor="ctr"/>
                </a:tc>
              </a:tr>
              <a:tr h="10668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微软雅黑" panose="020B0503020204020204" pitchFamily="34" charset="-122"/>
                          <a:ea typeface="微软雅黑" panose="020B0503020204020204" pitchFamily="34" charset="-122"/>
                        </a:rPr>
                        <a:t>注意</a:t>
                      </a: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劳务费应当结合当地实际以及相关人员参与项目的全时工作时间等因素，合理确定。实名支付至银行卡。本科生大四以上视同为有一定研究能力的硕士。包含社保费用，</a:t>
                      </a:r>
                      <a:r>
                        <a:rPr lang="zh-CN" altLang="en-US" sz="1800" b="1" kern="1200" dirty="0" smtClean="0">
                          <a:solidFill>
                            <a:srgbClr val="C00000"/>
                          </a:solidFill>
                          <a:effectLst/>
                          <a:latin typeface="微软雅黑" panose="020B0503020204020204" pitchFamily="34" charset="-122"/>
                          <a:ea typeface="微软雅黑" panose="020B0503020204020204" pitchFamily="34" charset="-122"/>
                          <a:cs typeface="+mn-cs"/>
                        </a:rPr>
                        <a:t>不含公积金</a:t>
                      </a: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a:t>
                      </a:r>
                      <a:endParaRPr lang="en-US" altLang="zh-CN" sz="1800" b="1" kern="1200" dirty="0" smtClean="0">
                        <a:solidFill>
                          <a:schemeClr val="tx1"/>
                        </a:solidFill>
                        <a:effectLst/>
                        <a:latin typeface="微软雅黑" panose="020B0503020204020204" pitchFamily="34" charset="-122"/>
                        <a:ea typeface="微软雅黑" panose="020B0503020204020204" pitchFamily="34" charset="-122"/>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b="1" kern="1200" dirty="0" smtClean="0">
                          <a:solidFill>
                            <a:schemeClr val="tx1"/>
                          </a:solidFill>
                          <a:effectLst/>
                          <a:latin typeface="微软雅黑" panose="020B0503020204020204" pitchFamily="34" charset="-122"/>
                          <a:ea typeface="微软雅黑" panose="020B0503020204020204" pitchFamily="34" charset="-122"/>
                          <a:cs typeface="+mn-cs"/>
                        </a:rPr>
                        <a:t>800</a:t>
                      </a: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元</a:t>
                      </a:r>
                      <a:r>
                        <a:rPr lang="en-US" altLang="zh-CN" sz="1800" b="1" kern="1200" dirty="0" smtClean="0">
                          <a:solidFill>
                            <a:schemeClr val="tx1"/>
                          </a:solidFill>
                          <a:effectLst/>
                          <a:latin typeface="微软雅黑" panose="020B0503020204020204" pitchFamily="34" charset="-122"/>
                          <a:ea typeface="微软雅黑" panose="020B0503020204020204" pitchFamily="34" charset="-122"/>
                          <a:cs typeface="+mn-cs"/>
                        </a:rPr>
                        <a:t>/</a:t>
                      </a: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月以下免税。</a:t>
                      </a:r>
                      <a:r>
                        <a:rPr lang="zh-CN" altLang="en-US" dirty="0" smtClean="0">
                          <a:latin typeface="Microsoft YaHei" charset="-122"/>
                          <a:ea typeface="Microsoft YaHei" charset="-122"/>
                          <a:cs typeface="Microsoft YaHei" charset="-122"/>
                        </a:rPr>
                        <a:t>以下不得：</a:t>
                      </a:r>
                      <a:endParaRPr lang="en-US" altLang="zh-CN" dirty="0" smtClean="0">
                        <a:latin typeface="Microsoft YaHei" charset="-122"/>
                        <a:ea typeface="Microsoft YaHei" charset="-122"/>
                        <a:cs typeface="Microsoft YaHei" charset="-122"/>
                      </a:endParaRPr>
                    </a:p>
                    <a:p>
                      <a:pPr marL="402336" lvl="1" indent="0">
                        <a:buNone/>
                      </a:pPr>
                      <a:r>
                        <a:rPr lang="zh-CN" altLang="en-US" dirty="0" smtClean="0">
                          <a:latin typeface="Microsoft YaHei" charset="-122"/>
                          <a:ea typeface="Microsoft YaHei" charset="-122"/>
                          <a:cs typeface="Microsoft YaHei" charset="-122"/>
                        </a:rPr>
                        <a:t>本单位有工资性收入的人员</a:t>
                      </a:r>
                      <a:endParaRPr lang="en-US" altLang="zh-CN" dirty="0" smtClean="0">
                        <a:latin typeface="Microsoft YaHei" charset="-122"/>
                        <a:ea typeface="Microsoft YaHei" charset="-122"/>
                        <a:cs typeface="Microsoft YaHei" charset="-122"/>
                      </a:endParaRPr>
                    </a:p>
                    <a:p>
                      <a:pPr marL="402336" lvl="1" indent="0">
                        <a:buNone/>
                      </a:pPr>
                      <a:r>
                        <a:rPr lang="zh-CN" altLang="en-US" dirty="0" smtClean="0">
                          <a:latin typeface="Microsoft YaHei" charset="-122"/>
                          <a:ea typeface="Microsoft YaHei" charset="-122"/>
                          <a:cs typeface="Microsoft YaHei" charset="-122"/>
                        </a:rPr>
                        <a:t>项目（课题）组有工资性收入成员</a:t>
                      </a:r>
                      <a:endParaRPr lang="en-US" altLang="zh-CN" dirty="0" smtClean="0">
                        <a:latin typeface="Microsoft YaHei" charset="-122"/>
                        <a:ea typeface="Microsoft YaHei" charset="-122"/>
                        <a:cs typeface="Microsoft YaHei" charset="-122"/>
                      </a:endParaRPr>
                    </a:p>
                    <a:p>
                      <a:pPr marL="402336" lvl="1" indent="0">
                        <a:buNone/>
                      </a:pPr>
                      <a:r>
                        <a:rPr lang="zh-CN" altLang="en-US" dirty="0" smtClean="0">
                          <a:latin typeface="Microsoft YaHei" charset="-122"/>
                          <a:ea typeface="Microsoft YaHei" charset="-122"/>
                          <a:cs typeface="Microsoft YaHei" charset="-122"/>
                        </a:rPr>
                        <a:t>同项目下不同课题有工资性收入人员</a:t>
                      </a:r>
                      <a:endParaRPr lang="en-US" altLang="zh-CN" dirty="0" smtClean="0">
                        <a:latin typeface="Microsoft YaHei" charset="-122"/>
                        <a:ea typeface="Microsoft YaHei" charset="-122"/>
                        <a:cs typeface="Microsoft YaHei" charset="-122"/>
                      </a:endParaRPr>
                    </a:p>
                    <a:p>
                      <a:pPr marL="109728" indent="0">
                        <a:buNone/>
                      </a:pPr>
                      <a:r>
                        <a:rPr lang="zh-CN" altLang="en-US" dirty="0" smtClean="0">
                          <a:latin typeface="Microsoft YaHei" charset="-122"/>
                          <a:ea typeface="Microsoft YaHei" charset="-122"/>
                          <a:cs typeface="Microsoft YaHei" charset="-122"/>
                        </a:rPr>
                        <a:t>预算编制需明确</a:t>
                      </a:r>
                      <a:r>
                        <a:rPr lang="zh-CN" altLang="en-US" sz="1800" dirty="0" smtClean="0">
                          <a:latin typeface="Microsoft YaHei" charset="-122"/>
                          <a:ea typeface="Microsoft YaHei" charset="-122"/>
                          <a:cs typeface="Microsoft YaHei" charset="-122"/>
                        </a:rPr>
                        <a:t>工作内容、工作时间、发放金额等。</a:t>
                      </a:r>
                      <a:endParaRPr lang="en-US" altLang="zh-CN" sz="1800" b="1" kern="1200" dirty="0" smtClean="0">
                        <a:solidFill>
                          <a:schemeClr val="tx1"/>
                        </a:solidFill>
                        <a:effectLst/>
                        <a:latin typeface="Microsoft YaHei" charset="-122"/>
                        <a:ea typeface="Microsoft YaHei" charset="-122"/>
                        <a:cs typeface="Microsoft YaHei" charset="-122"/>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r>
            </a:tbl>
          </a:graphicData>
        </a:graphic>
      </p:graphicFrame>
    </p:spTree>
    <p:extLst>
      <p:ext uri="{BB962C8B-B14F-4D97-AF65-F5344CB8AC3E}">
        <p14:creationId xmlns:p14="http://schemas.microsoft.com/office/powerpoint/2010/main" val="438306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预算科目</a:t>
            </a:r>
            <a:endParaRPr lang="zh-CN" altLang="en-US" sz="4000" b="1" dirty="0">
              <a:solidFill>
                <a:srgbClr val="3366FF"/>
              </a:solidFill>
              <a:latin typeface="微软雅黑" pitchFamily="34" charset="-122"/>
              <a:ea typeface="微软雅黑" pitchFamily="34" charset="-122"/>
            </a:endParaRPr>
          </a:p>
        </p:txBody>
      </p:sp>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4008" y="1052736"/>
            <a:ext cx="4032448" cy="5433724"/>
          </a:xfrm>
          <a:prstGeom prst="rect">
            <a:avLst/>
          </a:prstGeom>
        </p:spPr>
      </p:pic>
      <p:graphicFrame>
        <p:nvGraphicFramePr>
          <p:cNvPr id="5" name="表格 4"/>
          <p:cNvGraphicFramePr>
            <a:graphicFrameLocks noGrp="1"/>
          </p:cNvGraphicFramePr>
          <p:nvPr>
            <p:extLst>
              <p:ext uri="{D42A27DB-BD31-4B8C-83A1-F6EECF244321}">
                <p14:modId xmlns:p14="http://schemas.microsoft.com/office/powerpoint/2010/main" val="1923265382"/>
              </p:ext>
            </p:extLst>
          </p:nvPr>
        </p:nvGraphicFramePr>
        <p:xfrm>
          <a:off x="564232" y="1458223"/>
          <a:ext cx="3189556" cy="4707080"/>
        </p:xfrm>
        <a:graphic>
          <a:graphicData uri="http://schemas.openxmlformats.org/drawingml/2006/table">
            <a:tbl>
              <a:tblPr firstRow="1" bandRow="1">
                <a:tableStyleId>{5C22544A-7EE6-4342-B048-85BDC9FD1C3A}</a:tableStyleId>
              </a:tblPr>
              <a:tblGrid>
                <a:gridCol w="1415480"/>
                <a:gridCol w="1774076"/>
              </a:tblGrid>
              <a:tr h="941416">
                <a:tc gridSpan="2">
                  <a:txBody>
                    <a:bodyPr/>
                    <a:lstStyle/>
                    <a:p>
                      <a:pPr algn="ctr"/>
                      <a:r>
                        <a:rPr lang="zh-CN" altLang="en-US" dirty="0" smtClean="0">
                          <a:latin typeface="微软雅黑" panose="020B0503020204020204" pitchFamily="34" charset="-122"/>
                          <a:ea typeface="微软雅黑" panose="020B0503020204020204" pitchFamily="34" charset="-122"/>
                        </a:rPr>
                        <a:t>劳务费参考上限标准</a:t>
                      </a:r>
                      <a:endParaRPr lang="zh-CN" altLang="en-US" dirty="0">
                        <a:latin typeface="微软雅黑" panose="020B0503020204020204" pitchFamily="34" charset="-122"/>
                        <a:ea typeface="微软雅黑" panose="020B0503020204020204" pitchFamily="34" charset="-122"/>
                      </a:endParaRPr>
                    </a:p>
                  </a:txBody>
                  <a:tcPr anchor="ctr"/>
                </a:tc>
                <a:tc hMerge="1">
                  <a:txBody>
                    <a:bodyPr/>
                    <a:lstStyle/>
                    <a:p>
                      <a:endParaRPr lang="zh-CN" altLang="en-US" dirty="0"/>
                    </a:p>
                  </a:txBody>
                  <a:tcPr/>
                </a:tc>
              </a:tr>
              <a:tr h="941416">
                <a:tc>
                  <a:txBody>
                    <a:bodyPr/>
                    <a:lstStyle/>
                    <a:p>
                      <a:pPr algn="ctr"/>
                      <a:r>
                        <a:rPr lang="zh-CN" altLang="en-US" dirty="0" smtClean="0">
                          <a:latin typeface="微软雅黑" panose="020B0503020204020204" pitchFamily="34" charset="-122"/>
                          <a:ea typeface="微软雅黑" panose="020B0503020204020204" pitchFamily="34" charset="-122"/>
                        </a:rPr>
                        <a:t>人员类别</a:t>
                      </a:r>
                      <a:endParaRPr lang="zh-CN" altLang="en-US" dirty="0">
                        <a:latin typeface="微软雅黑" panose="020B0503020204020204" pitchFamily="34" charset="-122"/>
                        <a:ea typeface="微软雅黑" panose="020B0503020204020204" pitchFamily="34" charset="-122"/>
                      </a:endParaRPr>
                    </a:p>
                  </a:txBody>
                  <a:tcPr anchor="ctr"/>
                </a:tc>
                <a:tc>
                  <a:txBody>
                    <a:bodyPr/>
                    <a:lstStyle/>
                    <a:p>
                      <a:pPr algn="ctr"/>
                      <a:r>
                        <a:rPr lang="zh-CN" altLang="en-US" dirty="0" smtClean="0">
                          <a:latin typeface="微软雅黑" panose="020B0503020204020204" pitchFamily="34" charset="-122"/>
                          <a:ea typeface="微软雅黑" panose="020B0503020204020204" pitchFamily="34" charset="-122"/>
                        </a:rPr>
                        <a:t>参考标准</a:t>
                      </a:r>
                      <a:endParaRPr lang="zh-CN" altLang="en-US" dirty="0">
                        <a:latin typeface="微软雅黑" panose="020B0503020204020204" pitchFamily="34" charset="-122"/>
                        <a:ea typeface="微软雅黑" panose="020B0503020204020204" pitchFamily="34" charset="-122"/>
                      </a:endParaRPr>
                    </a:p>
                  </a:txBody>
                  <a:tcPr anchor="ctr"/>
                </a:tc>
              </a:tr>
              <a:tr h="9414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硕士</a:t>
                      </a:r>
                      <a:endParaRPr lang="en-US" altLang="zh-CN" sz="1800" b="1" kern="1200" dirty="0" smtClean="0">
                        <a:solidFill>
                          <a:schemeClr val="tx1"/>
                        </a:solidFill>
                        <a:effectLst/>
                        <a:latin typeface="微软雅黑" panose="020B0503020204020204" pitchFamily="34" charset="-122"/>
                        <a:ea typeface="微软雅黑" panose="020B0503020204020204" pitchFamily="34" charset="-122"/>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b="0" kern="1200" dirty="0" smtClean="0">
                          <a:solidFill>
                            <a:schemeClr val="tx1"/>
                          </a:solidFill>
                          <a:effectLst/>
                          <a:latin typeface="微软雅黑" panose="020B0503020204020204" pitchFamily="34" charset="-122"/>
                          <a:ea typeface="微软雅黑" panose="020B0503020204020204" pitchFamily="34" charset="-122"/>
                          <a:cs typeface="+mn-cs"/>
                        </a:rPr>
                        <a:t>可放宽至</a:t>
                      </a:r>
                      <a:endParaRPr lang="en-US" altLang="zh-CN" sz="1400" b="0" kern="1200" dirty="0" smtClean="0">
                        <a:solidFill>
                          <a:schemeClr val="tx1"/>
                        </a:solidFill>
                        <a:effectLst/>
                        <a:latin typeface="微软雅黑" panose="020B0503020204020204" pitchFamily="34" charset="-122"/>
                        <a:ea typeface="微软雅黑" panose="020B0503020204020204" pitchFamily="34" charset="-122"/>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400" b="0" kern="1200" dirty="0" smtClean="0">
                          <a:solidFill>
                            <a:schemeClr val="tx1"/>
                          </a:solidFill>
                          <a:effectLst/>
                          <a:latin typeface="微软雅黑" panose="020B0503020204020204" pitchFamily="34" charset="-122"/>
                          <a:ea typeface="微软雅黑" panose="020B0503020204020204" pitchFamily="34" charset="-122"/>
                          <a:cs typeface="+mn-cs"/>
                        </a:rPr>
                        <a:t>本科大四</a:t>
                      </a:r>
                      <a:endParaRPr lang="zh-CN" altLang="en-US" sz="1400" b="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1800" b="1" kern="1200" dirty="0" smtClean="0">
                          <a:solidFill>
                            <a:schemeClr val="tx1"/>
                          </a:solidFill>
                          <a:effectLst/>
                          <a:latin typeface="微软雅黑" panose="020B0503020204020204" pitchFamily="34" charset="-122"/>
                          <a:ea typeface="微软雅黑" panose="020B0503020204020204" pitchFamily="34" charset="-122"/>
                          <a:cs typeface="+mn-cs"/>
                        </a:rPr>
                        <a:t>2500</a:t>
                      </a: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元</a:t>
                      </a:r>
                      <a:r>
                        <a:rPr lang="en-US" altLang="zh-CN" sz="1800" b="1" kern="1200" dirty="0" smtClean="0">
                          <a:solidFill>
                            <a:schemeClr val="tx1"/>
                          </a:solidFill>
                          <a:effectLst/>
                          <a:latin typeface="微软雅黑" panose="020B0503020204020204" pitchFamily="34" charset="-122"/>
                          <a:ea typeface="微软雅黑" panose="020B0503020204020204" pitchFamily="34" charset="-122"/>
                          <a:cs typeface="+mn-cs"/>
                        </a:rPr>
                        <a:t>/</a:t>
                      </a: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月</a:t>
                      </a:r>
                      <a:endParaRPr lang="zh-CN" altLang="en-US" dirty="0">
                        <a:latin typeface="微软雅黑" panose="020B0503020204020204" pitchFamily="34" charset="-122"/>
                        <a:ea typeface="微软雅黑" panose="020B0503020204020204" pitchFamily="34" charset="-122"/>
                      </a:endParaRPr>
                    </a:p>
                  </a:txBody>
                  <a:tcPr anchor="ctr"/>
                </a:tc>
              </a:tr>
              <a:tr h="941416">
                <a:tc>
                  <a:txBody>
                    <a:bodyPr/>
                    <a:lstStyle/>
                    <a:p>
                      <a:pPr algn="ct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博士</a:t>
                      </a:r>
                      <a:endParaRPr lang="zh-CN" altLang="en-US"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1800" b="1" kern="1200" dirty="0" smtClean="0">
                          <a:solidFill>
                            <a:schemeClr val="tx1"/>
                          </a:solidFill>
                          <a:effectLst/>
                          <a:latin typeface="微软雅黑" panose="020B0503020204020204" pitchFamily="34" charset="-122"/>
                          <a:ea typeface="微软雅黑" panose="020B0503020204020204" pitchFamily="34" charset="-122"/>
                          <a:cs typeface="+mn-cs"/>
                        </a:rPr>
                        <a:t>3500</a:t>
                      </a: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元</a:t>
                      </a:r>
                      <a:r>
                        <a:rPr lang="en-US" altLang="zh-CN" sz="1800" b="1" kern="1200" dirty="0" smtClean="0">
                          <a:solidFill>
                            <a:schemeClr val="tx1"/>
                          </a:solidFill>
                          <a:effectLst/>
                          <a:latin typeface="微软雅黑" panose="020B0503020204020204" pitchFamily="34" charset="-122"/>
                          <a:ea typeface="微软雅黑" panose="020B0503020204020204" pitchFamily="34" charset="-122"/>
                          <a:cs typeface="+mn-cs"/>
                        </a:rPr>
                        <a:t>/</a:t>
                      </a: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月</a:t>
                      </a:r>
                      <a:endParaRPr lang="zh-CN" altLang="en-US" dirty="0">
                        <a:latin typeface="微软雅黑" panose="020B0503020204020204" pitchFamily="34" charset="-122"/>
                        <a:ea typeface="微软雅黑" panose="020B0503020204020204" pitchFamily="34" charset="-122"/>
                      </a:endParaRPr>
                    </a:p>
                  </a:txBody>
                  <a:tcPr anchor="ctr"/>
                </a:tc>
              </a:tr>
              <a:tr h="941416">
                <a:tc>
                  <a:txBody>
                    <a:bodyPr/>
                    <a:lstStyle/>
                    <a:p>
                      <a:pPr algn="ct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专业人员</a:t>
                      </a:r>
                      <a:endParaRPr lang="zh-CN" altLang="en-US"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1800" b="1" kern="1200" dirty="0" smtClean="0">
                          <a:solidFill>
                            <a:schemeClr val="tx1"/>
                          </a:solidFill>
                          <a:effectLst/>
                          <a:latin typeface="微软雅黑" panose="020B0503020204020204" pitchFamily="34" charset="-122"/>
                          <a:ea typeface="微软雅黑" panose="020B0503020204020204" pitchFamily="34" charset="-122"/>
                          <a:cs typeface="+mn-cs"/>
                        </a:rPr>
                        <a:t>12</a:t>
                      </a: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万元</a:t>
                      </a:r>
                      <a:r>
                        <a:rPr lang="en-US" altLang="zh-CN" sz="1800" b="1" kern="1200" dirty="0" smtClean="0">
                          <a:solidFill>
                            <a:schemeClr val="tx1"/>
                          </a:solidFill>
                          <a:effectLst/>
                          <a:latin typeface="微软雅黑" panose="020B0503020204020204" pitchFamily="34" charset="-122"/>
                          <a:ea typeface="微软雅黑" panose="020B0503020204020204" pitchFamily="34" charset="-122"/>
                          <a:cs typeface="+mn-cs"/>
                        </a:rPr>
                        <a:t>/</a:t>
                      </a:r>
                      <a:r>
                        <a:rPr lang="zh-CN" altLang="en-US" sz="1800" b="1" kern="1200" dirty="0" smtClean="0">
                          <a:solidFill>
                            <a:schemeClr val="tx1"/>
                          </a:solidFill>
                          <a:effectLst/>
                          <a:latin typeface="微软雅黑" panose="020B0503020204020204" pitchFamily="34" charset="-122"/>
                          <a:ea typeface="微软雅黑" panose="020B0503020204020204" pitchFamily="34" charset="-122"/>
                          <a:cs typeface="+mn-cs"/>
                        </a:rPr>
                        <a:t>年</a:t>
                      </a:r>
                      <a:endParaRPr lang="zh-CN" altLang="en-US" dirty="0">
                        <a:latin typeface="微软雅黑" panose="020B0503020204020204" pitchFamily="34" charset="-122"/>
                        <a:ea typeface="微软雅黑" panose="020B0503020204020204" pitchFamily="34" charset="-122"/>
                      </a:endParaRPr>
                    </a:p>
                  </a:txBody>
                  <a:tcPr anchor="ctr"/>
                </a:tc>
              </a:tr>
            </a:tbl>
          </a:graphicData>
        </a:graphic>
      </p:graphicFrame>
    </p:spTree>
    <p:extLst>
      <p:ext uri="{BB962C8B-B14F-4D97-AF65-F5344CB8AC3E}">
        <p14:creationId xmlns:p14="http://schemas.microsoft.com/office/powerpoint/2010/main" val="20853727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23850" y="292100"/>
            <a:ext cx="5184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预算科目</a:t>
            </a:r>
            <a:endParaRPr lang="zh-CN" altLang="en-US" sz="4000" b="1" dirty="0">
              <a:solidFill>
                <a:srgbClr val="3366FF"/>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349310311"/>
              </p:ext>
            </p:extLst>
          </p:nvPr>
        </p:nvGraphicFramePr>
        <p:xfrm>
          <a:off x="683568" y="1196752"/>
          <a:ext cx="7704137" cy="4846326"/>
        </p:xfrm>
        <a:graphic>
          <a:graphicData uri="http://schemas.openxmlformats.org/drawingml/2006/table">
            <a:tbl>
              <a:tblPr firstRow="1" bandRow="1">
                <a:tableStyleId>{5C22544A-7EE6-4342-B048-85BDC9FD1C3A}</a:tableStyleId>
              </a:tblPr>
              <a:tblGrid>
                <a:gridCol w="692403"/>
                <a:gridCol w="7011734"/>
              </a:tblGrid>
              <a:tr h="370848">
                <a:tc>
                  <a:txBody>
                    <a:bodyPr/>
                    <a:lstStyle/>
                    <a:p>
                      <a:pPr marL="0" algn="ctr" defTabSz="914400" rtl="0" eaLnBrk="1" latinLnBrk="0" hangingPunct="1"/>
                      <a:r>
                        <a:rPr lang="zh-CN" altLang="en-US" sz="2000" kern="1200" dirty="0" smtClean="0">
                          <a:solidFill>
                            <a:schemeClr val="tx1"/>
                          </a:solidFill>
                          <a:effectLst/>
                          <a:latin typeface="微软雅黑" panose="020B0503020204020204" pitchFamily="34" charset="-122"/>
                          <a:ea typeface="微软雅黑" panose="020B0503020204020204" pitchFamily="34" charset="-122"/>
                          <a:cs typeface="+mn-cs"/>
                        </a:rPr>
                        <a:t>其他</a:t>
                      </a:r>
                      <a:endParaRPr lang="zh-CN" altLang="en-US" sz="2000" kern="1200" dirty="0">
                        <a:solidFill>
                          <a:schemeClr val="tx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c>
                  <a:txBody>
                    <a:bodyPr/>
                    <a:lstStyle/>
                    <a:p>
                      <a:pPr marL="0" algn="l" defTabSz="914400" rtl="0" eaLnBrk="1" latinLnBrk="0" hangingPunct="1"/>
                      <a:r>
                        <a:rPr lang="zh-CN" altLang="zh-CN" sz="2800" b="1" kern="1200" dirty="0" smtClean="0">
                          <a:solidFill>
                            <a:schemeClr val="bg1"/>
                          </a:solidFill>
                          <a:effectLst/>
                          <a:latin typeface="微软雅黑" panose="020B0503020204020204" pitchFamily="34" charset="-122"/>
                          <a:ea typeface="微软雅黑" panose="020B0503020204020204" pitchFamily="34" charset="-122"/>
                          <a:cs typeface="+mn-cs"/>
                        </a:rPr>
                        <a:t>指在项目研究过程中发生的除上述费用之外的其他支出，应当在申请预算时</a:t>
                      </a:r>
                      <a:r>
                        <a:rPr lang="zh-CN" altLang="zh-CN" sz="28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单独列示，单独核定</a:t>
                      </a:r>
                      <a:r>
                        <a:rPr lang="zh-CN" altLang="zh-CN" sz="2800" b="1" kern="1200" dirty="0" smtClean="0">
                          <a:solidFill>
                            <a:schemeClr val="bg1"/>
                          </a:solidFill>
                          <a:effectLst/>
                          <a:latin typeface="微软雅黑" panose="020B0503020204020204" pitchFamily="34" charset="-122"/>
                          <a:ea typeface="微软雅黑" panose="020B0503020204020204" pitchFamily="34" charset="-122"/>
                          <a:cs typeface="+mn-cs"/>
                        </a:rPr>
                        <a:t>。 </a:t>
                      </a:r>
                      <a:endParaRPr lang="zh-CN" altLang="en-US" sz="2800" b="1" kern="1200" dirty="0">
                        <a:solidFill>
                          <a:schemeClr val="bg1"/>
                        </a:solidFill>
                        <a:effectLst/>
                        <a:latin typeface="微软雅黑" panose="020B0503020204020204" pitchFamily="34" charset="-122"/>
                        <a:ea typeface="微软雅黑" panose="020B0503020204020204" pitchFamily="34" charset="-122"/>
                        <a:cs typeface="+mn-cs"/>
                      </a:endParaRPr>
                    </a:p>
                  </a:txBody>
                  <a:tcPr marL="91431" marR="91431" marT="45721" marB="45721" anchor="ctr"/>
                </a:tc>
              </a:tr>
              <a:tr h="579133">
                <a:tc>
                  <a:txBody>
                    <a:bodyPr/>
                    <a:lstStyle/>
                    <a:p>
                      <a:pPr algn="ctr"/>
                      <a:r>
                        <a:rPr lang="zh-CN" altLang="en-US" sz="1800" dirty="0" smtClean="0">
                          <a:latin typeface="Microsoft YaHei" charset="-122"/>
                          <a:ea typeface="Microsoft YaHei" charset="-122"/>
                          <a:cs typeface="Microsoft YaHei" charset="-122"/>
                        </a:rPr>
                        <a:t>建议</a:t>
                      </a:r>
                      <a:endParaRPr lang="zh-CN" altLang="en-US" sz="1800" dirty="0">
                        <a:latin typeface="Microsoft YaHei" charset="-122"/>
                        <a:ea typeface="Microsoft YaHei" charset="-122"/>
                        <a:cs typeface="Microsoft YaHei" charset="-122"/>
                      </a:endParaRP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latin typeface="Microsoft YaHei" charset="-122"/>
                          <a:ea typeface="Microsoft YaHei" charset="-122"/>
                          <a:cs typeface="Microsoft YaHei" charset="-122"/>
                        </a:rPr>
                        <a:t>邮寄费、手续费等。</a:t>
                      </a:r>
                      <a:endParaRPr lang="en-US" altLang="zh-CN" dirty="0" smtClean="0">
                        <a:latin typeface="Microsoft YaHei" charset="-122"/>
                        <a:ea typeface="Microsoft YaHei" charset="-122"/>
                        <a:cs typeface="Microsoft YaHei" charset="-122"/>
                      </a:endParaRPr>
                    </a:p>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latin typeface="Microsoft YaHei" charset="-122"/>
                          <a:ea typeface="Microsoft YaHei" charset="-122"/>
                          <a:cs typeface="Microsoft YaHei" charset="-122"/>
                        </a:rPr>
                        <a:t>支出内容不应与前述预算科目的支出内容重复列支。</a:t>
                      </a:r>
                    </a:p>
                  </a:txBody>
                  <a:tcPr marL="91431" marR="91431" marT="45721" marB="45721" anchor="ctr"/>
                </a:tc>
              </a:tr>
              <a:tr h="10668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Microsoft YaHei" charset="-122"/>
                          <a:ea typeface="Microsoft YaHei" charset="-122"/>
                          <a:cs typeface="Microsoft YaHei" charset="-122"/>
                        </a:rPr>
                        <a:t>注意</a:t>
                      </a:r>
                    </a:p>
                    <a:p>
                      <a:pPr algn="ctr"/>
                      <a:endParaRPr lang="zh-CN" altLang="en-US" sz="1800" dirty="0">
                        <a:latin typeface="Microsoft YaHei" charset="-122"/>
                        <a:ea typeface="Microsoft YaHei" charset="-122"/>
                        <a:cs typeface="Microsoft YaHei" charset="-122"/>
                      </a:endParaRPr>
                    </a:p>
                  </a:txBody>
                  <a:tcPr marL="91431" marR="91431" marT="45721" marB="4572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dirty="0" smtClean="0">
                          <a:latin typeface="Microsoft YaHei" charset="-122"/>
                          <a:ea typeface="Microsoft YaHei" charset="-122"/>
                          <a:cs typeface="Microsoft YaHei" charset="-122"/>
                        </a:rPr>
                        <a:t>遵循任务相关性、经济合理性</a:t>
                      </a:r>
                      <a:endParaRPr lang="zh-CN" altLang="en-US" sz="1800" kern="1200" dirty="0" smtClean="0">
                        <a:solidFill>
                          <a:schemeClr val="dk1"/>
                        </a:solidFill>
                        <a:latin typeface="Microsoft YaHei" charset="-122"/>
                        <a:ea typeface="Microsoft YaHei" charset="-122"/>
                        <a:cs typeface="Microsoft YaHei" charset="-122"/>
                      </a:endParaRPr>
                    </a:p>
                    <a:p>
                      <a:r>
                        <a:rPr lang="zh-CN" altLang="en-US" dirty="0" smtClean="0">
                          <a:latin typeface="Microsoft YaHei" charset="-122"/>
                          <a:ea typeface="Microsoft YaHei" charset="-122"/>
                          <a:cs typeface="Microsoft YaHei" charset="-122"/>
                        </a:rPr>
                        <a:t>不能填列课题实施前发生的各项经费支出、奖励支出以及不可预见费。</a:t>
                      </a:r>
                    </a:p>
                    <a:p>
                      <a:r>
                        <a:rPr lang="zh-CN" altLang="en-US" dirty="0" smtClean="0">
                          <a:latin typeface="Microsoft YaHei" charset="-122"/>
                          <a:ea typeface="Microsoft YaHei" charset="-122"/>
                          <a:cs typeface="Microsoft YaHei" charset="-122"/>
                        </a:rPr>
                        <a:t>依照预算批复的内容和金额执行，不能列支研究周期以外的各项经费支出、奖励支出以及不可预见费。</a:t>
                      </a:r>
                    </a:p>
                    <a:p>
                      <a:r>
                        <a:rPr lang="zh-CN" altLang="en-US" dirty="0" smtClean="0">
                          <a:latin typeface="Microsoft YaHei" charset="-122"/>
                          <a:ea typeface="Microsoft YaHei" charset="-122"/>
                          <a:cs typeface="Microsoft YaHei" charset="-122"/>
                        </a:rPr>
                        <a:t>专项经费原则上不允许列支办公室、实验室的维修改造费，但对于为了新增设备安装使用的需要而对实验室进行的小规模维修改造支出可以在“其他支出”中列支，同时要在预算说明中详细说明维修改造与新增设备的关系并列示相关支出明细。</a:t>
                      </a:r>
                    </a:p>
                    <a:p>
                      <a:pPr marL="0" marR="0" indent="0" algn="l" defTabSz="914400" rtl="0" eaLnBrk="1" fontAlgn="auto" latinLnBrk="0" hangingPunct="1">
                        <a:lnSpc>
                          <a:spcPct val="100000"/>
                        </a:lnSpc>
                        <a:spcBef>
                          <a:spcPts val="0"/>
                        </a:spcBef>
                        <a:spcAft>
                          <a:spcPts val="0"/>
                        </a:spcAft>
                        <a:buClrTx/>
                        <a:buSzTx/>
                        <a:buFontTx/>
                        <a:buNone/>
                        <a:tabLst/>
                        <a:defRPr/>
                      </a:pPr>
                      <a:endParaRPr lang="zh-CN" altLang="en-US" sz="1800" kern="1200" dirty="0" smtClean="0">
                        <a:solidFill>
                          <a:schemeClr val="dk1"/>
                        </a:solidFill>
                        <a:latin typeface="Microsoft YaHei" charset="-122"/>
                        <a:ea typeface="Microsoft YaHei" charset="-122"/>
                        <a:cs typeface="Microsoft YaHei" charset="-122"/>
                      </a:endParaRPr>
                    </a:p>
                  </a:txBody>
                  <a:tcPr marL="91431" marR="91431" marT="45721" marB="45721" anchor="ctr"/>
                </a:tc>
              </a:tr>
            </a:tbl>
          </a:graphicData>
        </a:graphic>
      </p:graphicFrame>
    </p:spTree>
    <p:extLst>
      <p:ext uri="{BB962C8B-B14F-4D97-AF65-F5344CB8AC3E}">
        <p14:creationId xmlns:p14="http://schemas.microsoft.com/office/powerpoint/2010/main" val="20217312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7"/>
          <p:cNvSpPr txBox="1">
            <a:spLocks noChangeArrowheads="1"/>
          </p:cNvSpPr>
          <p:nvPr/>
        </p:nvSpPr>
        <p:spPr bwMode="auto">
          <a:xfrm>
            <a:off x="323850" y="292100"/>
            <a:ext cx="51847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间接费用</a:t>
            </a:r>
            <a:endParaRPr lang="zh-CN" altLang="en-US" sz="4000" b="1" dirty="0">
              <a:solidFill>
                <a:srgbClr val="3366FF"/>
              </a:solidFill>
              <a:latin typeface="微软雅黑" pitchFamily="34" charset="-122"/>
              <a:ea typeface="微软雅黑" pitchFamily="34" charset="-122"/>
            </a:endParaRPr>
          </a:p>
        </p:txBody>
      </p:sp>
      <p:graphicFrame>
        <p:nvGraphicFramePr>
          <p:cNvPr id="10" name="表格 9"/>
          <p:cNvGraphicFramePr>
            <a:graphicFrameLocks noGrp="1"/>
          </p:cNvGraphicFramePr>
          <p:nvPr>
            <p:extLst>
              <p:ext uri="{D42A27DB-BD31-4B8C-83A1-F6EECF244321}">
                <p14:modId xmlns:p14="http://schemas.microsoft.com/office/powerpoint/2010/main" val="3140792105"/>
              </p:ext>
            </p:extLst>
          </p:nvPr>
        </p:nvGraphicFramePr>
        <p:xfrm>
          <a:off x="755576" y="1268760"/>
          <a:ext cx="7630130" cy="4536505"/>
        </p:xfrm>
        <a:graphic>
          <a:graphicData uri="http://schemas.openxmlformats.org/drawingml/2006/table">
            <a:tbl>
              <a:tblPr firstRow="1" bandRow="1">
                <a:tableStyleId>{5C22544A-7EE6-4342-B048-85BDC9FD1C3A}</a:tableStyleId>
              </a:tblPr>
              <a:tblGrid>
                <a:gridCol w="504056"/>
                <a:gridCol w="2737937"/>
                <a:gridCol w="1131554"/>
                <a:gridCol w="708343"/>
                <a:gridCol w="1131554"/>
                <a:gridCol w="708343"/>
                <a:gridCol w="708343"/>
              </a:tblGrid>
              <a:tr h="90730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间接费用核算基数及区间</a:t>
                      </a:r>
                      <a:endParaRPr lang="zh-CN" altLang="en-US" sz="1800" dirty="0">
                        <a:latin typeface="微软雅黑" panose="020B0503020204020204" pitchFamily="34" charset="-122"/>
                        <a:ea typeface="微软雅黑" panose="020B0503020204020204" pitchFamily="34" charset="-122"/>
                      </a:endParaRPr>
                    </a:p>
                  </a:txBody>
                  <a:tcPr anchor="ctr"/>
                </a:tc>
                <a:tc hMerge="1">
                  <a:txBody>
                    <a:bodyPr/>
                    <a:lstStyle/>
                    <a:p>
                      <a:endParaRPr lang="zh-CN" altLang="en-US" dirty="0"/>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间接费用占</a:t>
                      </a:r>
                      <a:endParaRPr lang="en-US" altLang="zh-CN" sz="1800" dirty="0" smtClean="0">
                        <a:effectLst/>
                        <a:latin typeface="微软雅黑" panose="020B0503020204020204" pitchFamily="34" charset="-122"/>
                        <a:ea typeface="微软雅黑" panose="020B0503020204020204" pitchFamily="34"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基数比例</a:t>
                      </a:r>
                      <a:endParaRPr lang="zh-CN" altLang="en-US" sz="1800" dirty="0">
                        <a:latin typeface="微软雅黑" panose="020B0503020204020204" pitchFamily="34" charset="-122"/>
                        <a:ea typeface="微软雅黑" panose="020B0503020204020204" pitchFamily="34" charset="-122"/>
                      </a:endParaRP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学校</a:t>
                      </a:r>
                      <a:endParaRPr lang="zh-CN" altLang="en-US" sz="1800" dirty="0">
                        <a:latin typeface="微软雅黑" panose="020B0503020204020204" pitchFamily="34" charset="-122"/>
                        <a:ea typeface="微软雅黑" panose="020B0503020204020204" pitchFamily="34" charset="-122"/>
                      </a:endParaRPr>
                    </a:p>
                  </a:txBody>
                  <a:tcPr anchor="ctr"/>
                </a:tc>
                <a:tc hMerge="1">
                  <a:txBody>
                    <a:bodyPr/>
                    <a:lstStyle/>
                    <a:p>
                      <a:endParaRPr lang="zh-CN" altLang="en-US" dirty="0"/>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项目组</a:t>
                      </a:r>
                      <a:endParaRPr lang="zh-CN" altLang="en-US" sz="1800" dirty="0">
                        <a:latin typeface="微软雅黑" panose="020B0503020204020204" pitchFamily="34" charset="-122"/>
                        <a:ea typeface="微软雅黑" panose="020B0503020204020204" pitchFamily="34" charset="-122"/>
                      </a:endParaRPr>
                    </a:p>
                  </a:txBody>
                  <a:tcPr anchor="ctr"/>
                </a:tc>
                <a:tc hMerge="1">
                  <a:txBody>
                    <a:bodyPr/>
                    <a:lstStyle/>
                    <a:p>
                      <a:endParaRPr lang="zh-CN" altLang="en-US" dirty="0"/>
                    </a:p>
                  </a:txBody>
                  <a:tcPr/>
                </a:tc>
              </a:tr>
              <a:tr h="90730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基数</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直接费用扣除设备购置费</a:t>
                      </a:r>
                      <a:endParaRPr lang="zh-CN" altLang="en-US" sz="1800" dirty="0">
                        <a:latin typeface="微软雅黑" panose="020B0503020204020204" pitchFamily="34" charset="-122"/>
                        <a:ea typeface="微软雅黑" panose="020B0503020204020204" pitchFamily="34" charset="-122"/>
                      </a:endParaRPr>
                    </a:p>
                  </a:txBody>
                  <a:tcPr anchor="ctr"/>
                </a:tc>
                <a:tc vMerge="1">
                  <a:txBody>
                    <a:bodyPr/>
                    <a:lstStyle/>
                    <a:p>
                      <a:endParaRPr lang="zh-CN"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管理</a:t>
                      </a:r>
                      <a:endParaRPr lang="en-US" altLang="zh-CN" sz="1800" dirty="0" smtClean="0">
                        <a:effectLst/>
                        <a:latin typeface="微软雅黑" panose="020B0503020204020204" pitchFamily="34" charset="-122"/>
                        <a:ea typeface="微软雅黑" panose="020B0503020204020204" pitchFamily="34"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费</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资源占用</a:t>
                      </a:r>
                      <a:endParaRPr lang="en-US" altLang="zh-CN" sz="1800" dirty="0" smtClean="0">
                        <a:effectLst/>
                        <a:latin typeface="微软雅黑" panose="020B0503020204020204" pitchFamily="34" charset="-122"/>
                        <a:ea typeface="微软雅黑" panose="020B0503020204020204" pitchFamily="34"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补偿</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人员</a:t>
                      </a:r>
                      <a:endParaRPr lang="en-US" altLang="zh-CN" sz="1800" dirty="0" smtClean="0">
                        <a:effectLst/>
                        <a:latin typeface="微软雅黑" panose="020B0503020204020204" pitchFamily="34" charset="-122"/>
                        <a:ea typeface="微软雅黑" panose="020B0503020204020204" pitchFamily="34"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绩效</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其他</a:t>
                      </a:r>
                      <a:endParaRPr lang="zh-CN" altLang="en-US" sz="1800" dirty="0">
                        <a:latin typeface="微软雅黑" panose="020B0503020204020204" pitchFamily="34" charset="-122"/>
                        <a:ea typeface="微软雅黑" panose="020B0503020204020204" pitchFamily="34" charset="-122"/>
                      </a:endParaRPr>
                    </a:p>
                  </a:txBody>
                  <a:tcPr anchor="ctr"/>
                </a:tc>
              </a:tr>
              <a:tr h="90730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微软雅黑" panose="020B0503020204020204" pitchFamily="34" charset="-122"/>
                          <a:ea typeface="微软雅黑" panose="020B0503020204020204" pitchFamily="34" charset="-122"/>
                        </a:rPr>
                        <a:t>500</a:t>
                      </a:r>
                      <a:r>
                        <a:rPr lang="zh-CN" altLang="zh-CN" sz="1800" dirty="0" smtClean="0">
                          <a:effectLst/>
                          <a:latin typeface="微软雅黑" panose="020B0503020204020204" pitchFamily="34" charset="-122"/>
                          <a:ea typeface="微软雅黑" panose="020B0503020204020204" pitchFamily="34" charset="-122"/>
                        </a:rPr>
                        <a:t>万元以下的部分</a:t>
                      </a:r>
                      <a:endParaRPr lang="zh-CN" altLang="en-US" sz="1800" dirty="0">
                        <a:latin typeface="微软雅黑" panose="020B0503020204020204" pitchFamily="34" charset="-122"/>
                        <a:ea typeface="微软雅黑" panose="020B0503020204020204" pitchFamily="34" charset="-122"/>
                      </a:endParaRPr>
                    </a:p>
                  </a:txBody>
                  <a:tcPr anchor="ctr"/>
                </a:tc>
                <a:tc hMerge="1">
                  <a:txBody>
                    <a:bodyPr/>
                    <a:lstStyle/>
                    <a:p>
                      <a:endParaRPr lang="zh-CN" altLang="en-US" dirty="0"/>
                    </a:p>
                  </a:txBody>
                  <a:tcPr/>
                </a:tc>
                <a:tc>
                  <a:txBody>
                    <a:bodyPr/>
                    <a:lstStyle/>
                    <a:p>
                      <a:pPr algn="ctr"/>
                      <a:r>
                        <a:rPr lang="en-US" altLang="zh-CN" sz="1800" dirty="0" smtClean="0">
                          <a:latin typeface="微软雅黑" panose="020B0503020204020204" pitchFamily="34" charset="-122"/>
                          <a:ea typeface="微软雅黑" panose="020B0503020204020204" pitchFamily="34" charset="-122"/>
                        </a:rPr>
                        <a:t>20%</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1800" dirty="0" smtClean="0">
                          <a:latin typeface="微软雅黑" panose="020B0503020204020204" pitchFamily="34" charset="-122"/>
                          <a:ea typeface="微软雅黑" panose="020B0503020204020204" pitchFamily="34" charset="-122"/>
                        </a:rPr>
                        <a:t>5%</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微软雅黑" panose="020B0503020204020204" pitchFamily="34" charset="-122"/>
                          <a:ea typeface="微软雅黑" panose="020B0503020204020204" pitchFamily="34" charset="-122"/>
                        </a:rPr>
                        <a:t>6%</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6%</a:t>
                      </a:r>
                      <a:endParaRPr lang="zh-CN" altLang="en-US" sz="180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txBody>
                  <a:tcPr anchor="ctr"/>
                </a:tc>
                <a:tc>
                  <a:txBody>
                    <a:bodyPr/>
                    <a:lstStyle/>
                    <a:p>
                      <a:pPr algn="ctr"/>
                      <a:r>
                        <a:rPr lang="en-US" altLang="zh-CN" sz="1800" dirty="0" smtClean="0">
                          <a:latin typeface="微软雅黑" panose="020B0503020204020204" pitchFamily="34" charset="-122"/>
                          <a:ea typeface="微软雅黑" panose="020B0503020204020204" pitchFamily="34" charset="-122"/>
                        </a:rPr>
                        <a:t>3%</a:t>
                      </a:r>
                      <a:endParaRPr lang="zh-CN" altLang="en-US" sz="1800" dirty="0">
                        <a:latin typeface="微软雅黑" panose="020B0503020204020204" pitchFamily="34" charset="-122"/>
                        <a:ea typeface="微软雅黑" panose="020B0503020204020204" pitchFamily="34" charset="-122"/>
                      </a:endParaRPr>
                    </a:p>
                  </a:txBody>
                  <a:tcPr anchor="ctr"/>
                </a:tc>
              </a:tr>
              <a:tr h="90730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超</a:t>
                      </a:r>
                      <a:r>
                        <a:rPr lang="en-US" altLang="zh-CN" sz="1800" dirty="0" smtClean="0">
                          <a:effectLst/>
                          <a:latin typeface="微软雅黑" panose="020B0503020204020204" pitchFamily="34" charset="-122"/>
                          <a:ea typeface="微软雅黑" panose="020B0503020204020204" pitchFamily="34" charset="-122"/>
                        </a:rPr>
                        <a:t>500</a:t>
                      </a:r>
                      <a:r>
                        <a:rPr lang="zh-CN" altLang="zh-CN" sz="1800" dirty="0" smtClean="0">
                          <a:effectLst/>
                          <a:latin typeface="微软雅黑" panose="020B0503020204020204" pitchFamily="34" charset="-122"/>
                          <a:ea typeface="微软雅黑" panose="020B0503020204020204" pitchFamily="34" charset="-122"/>
                        </a:rPr>
                        <a:t>万元至</a:t>
                      </a:r>
                      <a:r>
                        <a:rPr lang="en-US" altLang="zh-CN" sz="1800" dirty="0" smtClean="0">
                          <a:effectLst/>
                          <a:latin typeface="微软雅黑" panose="020B0503020204020204" pitchFamily="34" charset="-122"/>
                          <a:ea typeface="微软雅黑" panose="020B0503020204020204" pitchFamily="34" charset="-122"/>
                        </a:rPr>
                        <a:t>1000</a:t>
                      </a:r>
                      <a:r>
                        <a:rPr lang="zh-CN" altLang="zh-CN" sz="1800" dirty="0" smtClean="0">
                          <a:effectLst/>
                          <a:latin typeface="微软雅黑" panose="020B0503020204020204" pitchFamily="34" charset="-122"/>
                          <a:ea typeface="微软雅黑" panose="020B0503020204020204" pitchFamily="34" charset="-122"/>
                        </a:rPr>
                        <a:t>万元的部分</a:t>
                      </a:r>
                      <a:endParaRPr lang="zh-CN" altLang="en-US" sz="1800" dirty="0">
                        <a:latin typeface="微软雅黑" panose="020B0503020204020204" pitchFamily="34" charset="-122"/>
                        <a:ea typeface="微软雅黑" panose="020B0503020204020204" pitchFamily="34" charset="-122"/>
                      </a:endParaRPr>
                    </a:p>
                  </a:txBody>
                  <a:tcPr anchor="ctr"/>
                </a:tc>
                <a:tc hMerge="1">
                  <a:txBody>
                    <a:bodyPr/>
                    <a:lstStyle/>
                    <a:p>
                      <a:endParaRPr lang="zh-CN" altLang="en-US" dirty="0"/>
                    </a:p>
                  </a:txBody>
                  <a:tcPr/>
                </a:tc>
                <a:tc>
                  <a:txBody>
                    <a:bodyPr/>
                    <a:lstStyle/>
                    <a:p>
                      <a:pPr algn="ctr"/>
                      <a:r>
                        <a:rPr lang="en-US" altLang="zh-CN" sz="1800" dirty="0" smtClean="0">
                          <a:latin typeface="微软雅黑" panose="020B0503020204020204" pitchFamily="34" charset="-122"/>
                          <a:ea typeface="微软雅黑" panose="020B0503020204020204" pitchFamily="34" charset="-122"/>
                        </a:rPr>
                        <a:t>15%</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1800" dirty="0" smtClean="0">
                          <a:latin typeface="微软雅黑" panose="020B0503020204020204" pitchFamily="34" charset="-122"/>
                          <a:ea typeface="微软雅黑" panose="020B0503020204020204" pitchFamily="34" charset="-122"/>
                        </a:rPr>
                        <a:t>4%</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微软雅黑" panose="020B0503020204020204" pitchFamily="34" charset="-122"/>
                          <a:ea typeface="微软雅黑" panose="020B0503020204020204" pitchFamily="34" charset="-122"/>
                        </a:rPr>
                        <a:t>4%</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1800" dirty="0" smtClean="0">
                          <a:latin typeface="微软雅黑" panose="020B0503020204020204" pitchFamily="34" charset="-122"/>
                          <a:ea typeface="微软雅黑" panose="020B0503020204020204" pitchFamily="34" charset="-122"/>
                        </a:rPr>
                        <a:t>5%</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1800" dirty="0" smtClean="0">
                          <a:latin typeface="微软雅黑" panose="020B0503020204020204" pitchFamily="34" charset="-122"/>
                          <a:ea typeface="微软雅黑" panose="020B0503020204020204" pitchFamily="34" charset="-122"/>
                        </a:rPr>
                        <a:t>2%</a:t>
                      </a:r>
                      <a:endParaRPr lang="zh-CN" altLang="en-US" sz="1800" dirty="0">
                        <a:latin typeface="微软雅黑" panose="020B0503020204020204" pitchFamily="34" charset="-122"/>
                        <a:ea typeface="微软雅黑" panose="020B0503020204020204" pitchFamily="34" charset="-122"/>
                      </a:endParaRPr>
                    </a:p>
                  </a:txBody>
                  <a:tcPr anchor="ctr"/>
                </a:tc>
              </a:tr>
              <a:tr h="90730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zh-CN" sz="1800" dirty="0" smtClean="0">
                          <a:effectLst/>
                          <a:latin typeface="微软雅黑" panose="020B0503020204020204" pitchFamily="34" charset="-122"/>
                          <a:ea typeface="微软雅黑" panose="020B0503020204020204" pitchFamily="34" charset="-122"/>
                        </a:rPr>
                        <a:t>超</a:t>
                      </a:r>
                      <a:r>
                        <a:rPr lang="en-US" altLang="zh-CN" sz="1800" dirty="0" smtClean="0">
                          <a:effectLst/>
                          <a:latin typeface="微软雅黑" panose="020B0503020204020204" pitchFamily="34" charset="-122"/>
                          <a:ea typeface="微软雅黑" panose="020B0503020204020204" pitchFamily="34" charset="-122"/>
                        </a:rPr>
                        <a:t>1000</a:t>
                      </a:r>
                      <a:r>
                        <a:rPr lang="zh-CN" altLang="zh-CN" sz="1800" dirty="0" smtClean="0">
                          <a:effectLst/>
                          <a:latin typeface="微软雅黑" panose="020B0503020204020204" pitchFamily="34" charset="-122"/>
                          <a:ea typeface="微软雅黑" panose="020B0503020204020204" pitchFamily="34" charset="-122"/>
                        </a:rPr>
                        <a:t>万元以上的部分</a:t>
                      </a:r>
                      <a:endParaRPr lang="zh-CN" altLang="en-US" sz="1800" dirty="0">
                        <a:latin typeface="微软雅黑" panose="020B0503020204020204" pitchFamily="34" charset="-122"/>
                        <a:ea typeface="微软雅黑" panose="020B0503020204020204" pitchFamily="34" charset="-122"/>
                      </a:endParaRPr>
                    </a:p>
                  </a:txBody>
                  <a:tcPr anchor="ctr"/>
                </a:tc>
                <a:tc hMerge="1">
                  <a:txBody>
                    <a:bodyPr/>
                    <a:lstStyle/>
                    <a:p>
                      <a:endParaRPr lang="zh-CN" altLang="en-US" dirty="0"/>
                    </a:p>
                  </a:txBody>
                  <a:tcPr/>
                </a:tc>
                <a:tc>
                  <a:txBody>
                    <a:bodyPr/>
                    <a:lstStyle/>
                    <a:p>
                      <a:pPr algn="ctr"/>
                      <a:r>
                        <a:rPr lang="en-US" altLang="zh-CN" sz="1800" dirty="0" smtClean="0">
                          <a:latin typeface="微软雅黑" panose="020B0503020204020204" pitchFamily="34" charset="-122"/>
                          <a:ea typeface="微软雅黑" panose="020B0503020204020204" pitchFamily="34" charset="-122"/>
                        </a:rPr>
                        <a:t>13%</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1800" dirty="0" smtClean="0">
                          <a:latin typeface="微软雅黑" panose="020B0503020204020204" pitchFamily="34" charset="-122"/>
                          <a:ea typeface="微软雅黑" panose="020B0503020204020204" pitchFamily="34" charset="-122"/>
                        </a:rPr>
                        <a:t>4%</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effectLst/>
                          <a:latin typeface="微软雅黑" panose="020B0503020204020204" pitchFamily="34" charset="-122"/>
                          <a:ea typeface="微软雅黑" panose="020B0503020204020204" pitchFamily="34" charset="-122"/>
                        </a:rPr>
                        <a:t>3%</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1800" dirty="0" smtClean="0">
                          <a:latin typeface="微软雅黑" panose="020B0503020204020204" pitchFamily="34" charset="-122"/>
                          <a:ea typeface="微软雅黑" panose="020B0503020204020204" pitchFamily="34" charset="-122"/>
                        </a:rPr>
                        <a:t>5%</a:t>
                      </a:r>
                      <a:endParaRPr lang="zh-CN" altLang="en-US" sz="1800" dirty="0">
                        <a:latin typeface="微软雅黑" panose="020B0503020204020204" pitchFamily="34" charset="-122"/>
                        <a:ea typeface="微软雅黑" panose="020B0503020204020204" pitchFamily="34" charset="-122"/>
                      </a:endParaRPr>
                    </a:p>
                  </a:txBody>
                  <a:tcPr anchor="ctr"/>
                </a:tc>
                <a:tc>
                  <a:txBody>
                    <a:bodyPr/>
                    <a:lstStyle/>
                    <a:p>
                      <a:pPr algn="ctr"/>
                      <a:r>
                        <a:rPr lang="en-US" altLang="zh-CN" sz="1800" dirty="0" smtClean="0">
                          <a:latin typeface="微软雅黑" panose="020B0503020204020204" pitchFamily="34" charset="-122"/>
                          <a:ea typeface="微软雅黑" panose="020B0503020204020204" pitchFamily="34" charset="-122"/>
                        </a:rPr>
                        <a:t>1%</a:t>
                      </a:r>
                      <a:endParaRPr lang="zh-CN" altLang="en-US" sz="1800" dirty="0">
                        <a:latin typeface="微软雅黑" panose="020B0503020204020204" pitchFamily="34" charset="-122"/>
                        <a:ea typeface="微软雅黑" panose="020B0503020204020204" pitchFamily="34" charset="-122"/>
                      </a:endParaRPr>
                    </a:p>
                  </a:txBody>
                  <a:tcPr anchor="ct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txBox="1">
            <a:spLocks/>
          </p:cNvSpPr>
          <p:nvPr/>
        </p:nvSpPr>
        <p:spPr>
          <a:xfrm>
            <a:off x="323850" y="1557338"/>
            <a:ext cx="8569325" cy="4032250"/>
          </a:xfrm>
          <a:prstGeom prst="rect">
            <a:avLst/>
          </a:prstGeom>
        </p:spPr>
        <p:txBody>
          <a:bodyPr/>
          <a:lstStyle>
            <a:lvl1pPr marL="342900" indent="-342900" defTabSz="427038" eaLnBrk="0" hangingPunct="0">
              <a:spcBef>
                <a:spcPct val="20000"/>
              </a:spcBef>
              <a:buFont typeface="Arial" charset="0"/>
              <a:buChar char="•"/>
              <a:defRPr sz="3200">
                <a:solidFill>
                  <a:schemeClr val="tx1"/>
                </a:solidFill>
                <a:latin typeface="Calibri" charset="0"/>
                <a:ea typeface="宋体" charset="-122"/>
              </a:defRPr>
            </a:lvl1pPr>
            <a:lvl2pPr marL="400050" defTabSz="427038" eaLnBrk="0" hangingPunct="0">
              <a:spcBef>
                <a:spcPct val="20000"/>
              </a:spcBef>
              <a:buFont typeface="Arial" charset="0"/>
              <a:buChar char="–"/>
              <a:defRPr sz="2800">
                <a:solidFill>
                  <a:schemeClr val="tx1"/>
                </a:solidFill>
                <a:latin typeface="Calibri" charset="0"/>
                <a:ea typeface="宋体" charset="-122"/>
              </a:defRPr>
            </a:lvl2pPr>
            <a:lvl3pPr marL="1143000" indent="-228600" defTabSz="427038" eaLnBrk="0" hangingPunct="0">
              <a:spcBef>
                <a:spcPct val="20000"/>
              </a:spcBef>
              <a:buFont typeface="Arial" charset="0"/>
              <a:buChar char="•"/>
              <a:defRPr sz="2400">
                <a:solidFill>
                  <a:schemeClr val="tx1"/>
                </a:solidFill>
                <a:latin typeface="Calibri" charset="0"/>
                <a:ea typeface="宋体" charset="-122"/>
              </a:defRPr>
            </a:lvl3pPr>
            <a:lvl4pPr marL="1600200" indent="-228600" defTabSz="427038" eaLnBrk="0" hangingPunct="0">
              <a:spcBef>
                <a:spcPct val="20000"/>
              </a:spcBef>
              <a:buFont typeface="Arial" charset="0"/>
              <a:buChar char="–"/>
              <a:defRPr sz="2000">
                <a:solidFill>
                  <a:schemeClr val="tx1"/>
                </a:solidFill>
                <a:latin typeface="Calibri" charset="0"/>
                <a:ea typeface="宋体" charset="-122"/>
              </a:defRPr>
            </a:lvl4pPr>
            <a:lvl5pPr marL="2057400" indent="-228600" defTabSz="427038" eaLnBrk="0" hangingPunct="0">
              <a:spcBef>
                <a:spcPct val="20000"/>
              </a:spcBef>
              <a:buFont typeface="Arial" charset="0"/>
              <a:buChar char="»"/>
              <a:defRPr sz="2000">
                <a:solidFill>
                  <a:schemeClr val="tx1"/>
                </a:solidFill>
                <a:latin typeface="Calibri" charset="0"/>
                <a:ea typeface="宋体" charset="-122"/>
              </a:defRPr>
            </a:lvl5pPr>
            <a:lvl6pPr marL="2514600" indent="-228600" defTabSz="427038"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defTabSz="427038"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defTabSz="427038"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defTabSz="427038"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marL="0" indent="0">
              <a:buNone/>
            </a:pPr>
            <a:r>
              <a:rPr lang="zh-CN" altLang="en-US" sz="2000" dirty="0">
                <a:latin typeface="微软雅黑" panose="020B0503020204020204" pitchFamily="34" charset="-122"/>
                <a:ea typeface="微软雅黑" panose="020B0503020204020204" pitchFamily="34" charset="-122"/>
              </a:rPr>
              <a:t>项目申请人与参与者不是同一单位的，参与者所在单位视为合作研究单位</a:t>
            </a:r>
            <a:r>
              <a:rPr lang="zh-CN" altLang="en-US"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marL="0" indent="0">
              <a:buNone/>
            </a:pPr>
            <a:endParaRPr lang="zh-CN" altLang="en-US" sz="2000" dirty="0">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p"/>
            </a:pPr>
            <a:r>
              <a:rPr lang="en-US" altLang="zh-CN" sz="2000" dirty="0" smtClean="0">
                <a:latin typeface="微软雅黑" panose="020B0503020204020204" pitchFamily="34" charset="-122"/>
                <a:ea typeface="微软雅黑" panose="020B0503020204020204" pitchFamily="34" charset="-122"/>
              </a:rPr>
              <a:t>1</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合作研究</a:t>
            </a:r>
            <a:r>
              <a:rPr lang="zh-CN" altLang="en-US" sz="2000" dirty="0" smtClean="0">
                <a:latin typeface="微软雅黑" panose="020B0503020204020204" pitchFamily="34" charset="-122"/>
                <a:ea typeface="微软雅黑" panose="020B0503020204020204" pitchFamily="34" charset="-122"/>
              </a:rPr>
              <a:t>应</a:t>
            </a:r>
            <a:r>
              <a:rPr lang="zh-CN" altLang="en-US" sz="2000" b="1" dirty="0" smtClean="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签订</a:t>
            </a:r>
            <a:r>
              <a:rPr lang="zh-CN" altLang="en-US" sz="20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合作研究协议</a:t>
            </a:r>
            <a:r>
              <a:rPr lang="en-US" altLang="zh-CN" sz="20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0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或合同</a:t>
            </a:r>
            <a:r>
              <a:rPr lang="en-US" altLang="zh-CN" sz="20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，并在预算说明书中对合作研究外拨资金进行单独说明</a:t>
            </a:r>
            <a:r>
              <a:rPr lang="zh-CN" altLang="en-US" sz="2000" dirty="0" smtClean="0">
                <a:latin typeface="微软雅黑" panose="020B0503020204020204" pitchFamily="34" charset="-122"/>
                <a:ea typeface="微软雅黑" panose="020B0503020204020204" pitchFamily="34" charset="-122"/>
              </a:rPr>
              <a:t>。项目</a:t>
            </a:r>
            <a:r>
              <a:rPr lang="zh-CN" altLang="en-US" sz="2000" dirty="0">
                <a:latin typeface="微软雅黑" panose="020B0503020204020204" pitchFamily="34" charset="-122"/>
                <a:ea typeface="微软雅黑" panose="020B0503020204020204" pitchFamily="34" charset="-122"/>
              </a:rPr>
              <a:t>实施过程中，依托单位应当按照预算和协议</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或合同</a:t>
            </a:r>
            <a:r>
              <a:rPr lang="en-US" altLang="zh-CN" sz="2000" dirty="0">
                <a:latin typeface="微软雅黑" panose="020B0503020204020204" pitchFamily="34" charset="-122"/>
                <a:ea typeface="微软雅黑" panose="020B0503020204020204" pitchFamily="34" charset="-122"/>
              </a:rPr>
              <a:t>) </a:t>
            </a:r>
            <a:r>
              <a:rPr lang="zh-CN" altLang="en-US" sz="2000" dirty="0">
                <a:latin typeface="微软雅黑" panose="020B0503020204020204" pitchFamily="34" charset="-122"/>
                <a:ea typeface="微软雅黑" panose="020B0503020204020204" pitchFamily="34" charset="-122"/>
              </a:rPr>
              <a:t>转拨合作研究单位资金。</a:t>
            </a:r>
          </a:p>
          <a:p>
            <a:pPr>
              <a:lnSpc>
                <a:spcPct val="150000"/>
              </a:lnSpc>
              <a:buFont typeface="Wingdings" panose="05000000000000000000" pitchFamily="2" charset="2"/>
              <a:buChar char="p"/>
            </a:pPr>
            <a:r>
              <a:rPr lang="en-US" altLang="zh-CN" sz="2000" dirty="0" smtClean="0">
                <a:latin typeface="微软雅黑" panose="020B0503020204020204" pitchFamily="34" charset="-122"/>
                <a:ea typeface="微软雅黑" panose="020B0503020204020204" pitchFamily="34" charset="-122"/>
              </a:rPr>
              <a:t>2</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依托单位的项目申请人和合作研究单位的参与者应当根据各自承担的研究任务</a:t>
            </a:r>
            <a:r>
              <a:rPr lang="zh-CN" altLang="en-US" sz="20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分别编制</a:t>
            </a:r>
            <a:r>
              <a:rPr lang="zh-CN" altLang="en-US" sz="2000" dirty="0">
                <a:latin typeface="微软雅黑" panose="020B0503020204020204" pitchFamily="34" charset="-122"/>
                <a:ea typeface="微软雅黑" panose="020B0503020204020204" pitchFamily="34" charset="-122"/>
              </a:rPr>
              <a:t>预算</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简称分预算</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，经所在单位审核并签署意见后，由项目申请人</a:t>
            </a:r>
            <a:r>
              <a:rPr lang="zh-CN" altLang="en-US" sz="2000" b="1" dirty="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汇总编报</a:t>
            </a:r>
            <a:r>
              <a:rPr lang="zh-CN" altLang="en-US" sz="2000" dirty="0">
                <a:latin typeface="微软雅黑" panose="020B0503020204020204" pitchFamily="34" charset="-122"/>
                <a:ea typeface="微软雅黑" panose="020B0503020204020204" pitchFamily="34" charset="-122"/>
              </a:rPr>
              <a:t>预算</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简称总预算</a:t>
            </a:r>
            <a:r>
              <a:rPr lang="en-US" altLang="zh-CN" sz="2000" dirty="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a:t>
            </a:r>
            <a:endParaRPr lang="zh-CN" altLang="en-US" sz="2000" dirty="0">
              <a:latin typeface="微软雅黑" panose="020B0503020204020204" pitchFamily="34" charset="-122"/>
              <a:ea typeface="微软雅黑" panose="020B0503020204020204" pitchFamily="34" charset="-122"/>
            </a:endParaRPr>
          </a:p>
        </p:txBody>
      </p:sp>
      <p:sp>
        <p:nvSpPr>
          <p:cNvPr id="23555" name="TextBox 7"/>
          <p:cNvSpPr txBox="1">
            <a:spLocks noChangeArrowheads="1"/>
          </p:cNvSpPr>
          <p:nvPr/>
        </p:nvSpPr>
        <p:spPr bwMode="auto">
          <a:xfrm>
            <a:off x="314325" y="268288"/>
            <a:ext cx="59055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buFont typeface="Arial" charset="0"/>
              <a:buNone/>
            </a:pPr>
            <a:r>
              <a:rPr lang="zh-CN" altLang="en-US" sz="4800" b="1" dirty="0" smtClean="0">
                <a:solidFill>
                  <a:srgbClr val="3366FF"/>
                </a:solidFill>
                <a:latin typeface="微软雅黑" charset="-122"/>
                <a:ea typeface="微软雅黑" charset="-122"/>
              </a:rPr>
              <a:t>合作（转拨</a:t>
            </a:r>
            <a:r>
              <a:rPr lang="en-US" altLang="zh-CN" sz="4800" b="1" dirty="0" smtClean="0">
                <a:solidFill>
                  <a:srgbClr val="3366FF"/>
                </a:solidFill>
                <a:latin typeface="微软雅黑" charset="-122"/>
                <a:ea typeface="微软雅黑" charset="-122"/>
              </a:rPr>
              <a:t>/</a:t>
            </a:r>
            <a:r>
              <a:rPr lang="zh-CN" altLang="en-US" sz="4800" b="1" dirty="0" smtClean="0">
                <a:solidFill>
                  <a:srgbClr val="3366FF"/>
                </a:solidFill>
                <a:latin typeface="微软雅黑" charset="-122"/>
                <a:ea typeface="微软雅黑" charset="-122"/>
              </a:rPr>
              <a:t>外协）</a:t>
            </a:r>
            <a:endParaRPr lang="zh-CN" altLang="en-US" sz="4800" b="1" dirty="0">
              <a:solidFill>
                <a:srgbClr val="3366FF"/>
              </a:solidFill>
              <a:latin typeface="微软雅黑" charset="-122"/>
              <a:ea typeface="微软雅黑" charset="-122"/>
            </a:endParaRPr>
          </a:p>
        </p:txBody>
      </p:sp>
    </p:spTree>
    <p:extLst>
      <p:ext uri="{BB962C8B-B14F-4D97-AF65-F5344CB8AC3E}">
        <p14:creationId xmlns:p14="http://schemas.microsoft.com/office/powerpoint/2010/main" val="3490665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 calcmode="lin" valueType="num">
                                      <p:cBhvr additive="base">
                                        <p:cTn id="12"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 calcmode="lin" valueType="num">
                                      <p:cBhvr additive="base">
                                        <p:cTn id="1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txBox="1">
            <a:spLocks/>
          </p:cNvSpPr>
          <p:nvPr/>
        </p:nvSpPr>
        <p:spPr>
          <a:xfrm>
            <a:off x="323850" y="1557338"/>
            <a:ext cx="8569325" cy="4032250"/>
          </a:xfrm>
          <a:prstGeom prst="rect">
            <a:avLst/>
          </a:prstGeom>
        </p:spPr>
        <p:txBody>
          <a:bodyPr/>
          <a:lstStyle>
            <a:lvl1pPr marL="342900" indent="-342900" defTabSz="427038" eaLnBrk="0" hangingPunct="0">
              <a:spcBef>
                <a:spcPct val="20000"/>
              </a:spcBef>
              <a:buFont typeface="Arial" charset="0"/>
              <a:buChar char="•"/>
              <a:defRPr sz="3200">
                <a:solidFill>
                  <a:schemeClr val="tx1"/>
                </a:solidFill>
                <a:latin typeface="Calibri" charset="0"/>
                <a:ea typeface="宋体" charset="-122"/>
              </a:defRPr>
            </a:lvl1pPr>
            <a:lvl2pPr marL="400050" defTabSz="427038" eaLnBrk="0" hangingPunct="0">
              <a:spcBef>
                <a:spcPct val="20000"/>
              </a:spcBef>
              <a:buFont typeface="Arial" charset="0"/>
              <a:buChar char="–"/>
              <a:defRPr sz="2800">
                <a:solidFill>
                  <a:schemeClr val="tx1"/>
                </a:solidFill>
                <a:latin typeface="Calibri" charset="0"/>
                <a:ea typeface="宋体" charset="-122"/>
              </a:defRPr>
            </a:lvl2pPr>
            <a:lvl3pPr marL="1143000" indent="-228600" defTabSz="427038" eaLnBrk="0" hangingPunct="0">
              <a:spcBef>
                <a:spcPct val="20000"/>
              </a:spcBef>
              <a:buFont typeface="Arial" charset="0"/>
              <a:buChar char="•"/>
              <a:defRPr sz="2400">
                <a:solidFill>
                  <a:schemeClr val="tx1"/>
                </a:solidFill>
                <a:latin typeface="Calibri" charset="0"/>
                <a:ea typeface="宋体" charset="-122"/>
              </a:defRPr>
            </a:lvl3pPr>
            <a:lvl4pPr marL="1600200" indent="-228600" defTabSz="427038" eaLnBrk="0" hangingPunct="0">
              <a:spcBef>
                <a:spcPct val="20000"/>
              </a:spcBef>
              <a:buFont typeface="Arial" charset="0"/>
              <a:buChar char="–"/>
              <a:defRPr sz="2000">
                <a:solidFill>
                  <a:schemeClr val="tx1"/>
                </a:solidFill>
                <a:latin typeface="Calibri" charset="0"/>
                <a:ea typeface="宋体" charset="-122"/>
              </a:defRPr>
            </a:lvl4pPr>
            <a:lvl5pPr marL="2057400" indent="-228600" defTabSz="427038" eaLnBrk="0" hangingPunct="0">
              <a:spcBef>
                <a:spcPct val="20000"/>
              </a:spcBef>
              <a:buFont typeface="Arial" charset="0"/>
              <a:buChar char="»"/>
              <a:defRPr sz="2000">
                <a:solidFill>
                  <a:schemeClr val="tx1"/>
                </a:solidFill>
                <a:latin typeface="Calibri" charset="0"/>
                <a:ea typeface="宋体" charset="-122"/>
              </a:defRPr>
            </a:lvl5pPr>
            <a:lvl6pPr marL="2514600" indent="-228600" defTabSz="427038"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defTabSz="427038"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defTabSz="427038"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defTabSz="427038"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r>
              <a:rPr lang="zh-CN" altLang="en-US" sz="2400" dirty="0">
                <a:latin typeface="微软雅黑" charset="-122"/>
                <a:ea typeface="微软雅黑" charset="-122"/>
              </a:rPr>
              <a:t>重大调整上报</a:t>
            </a:r>
            <a:r>
              <a:rPr lang="zh-CN" altLang="zh-CN" sz="2400" dirty="0">
                <a:latin typeface="微软雅黑" charset="-122"/>
                <a:ea typeface="微软雅黑" charset="-122"/>
              </a:rPr>
              <a:t>自然科学基金委审批</a:t>
            </a:r>
            <a:r>
              <a:rPr lang="zh-CN" altLang="en-US" sz="2400" dirty="0" smtClean="0">
                <a:latin typeface="微软雅黑" charset="-122"/>
                <a:ea typeface="微软雅黑" charset="-122"/>
              </a:rPr>
              <a:t>。</a:t>
            </a:r>
            <a:endParaRPr lang="en-US" altLang="zh-CN" sz="2400" dirty="0" smtClean="0">
              <a:latin typeface="微软雅黑" charset="-122"/>
              <a:ea typeface="微软雅黑" charset="-122"/>
            </a:endParaRPr>
          </a:p>
          <a:p>
            <a:pPr marL="800100" lvl="2">
              <a:buNone/>
            </a:pPr>
            <a:r>
              <a:rPr lang="zh-CN" altLang="en-US" dirty="0" smtClean="0">
                <a:latin typeface="微软雅黑" charset="-122"/>
                <a:ea typeface="微软雅黑" charset="-122"/>
              </a:rPr>
              <a:t>预算</a:t>
            </a:r>
            <a:r>
              <a:rPr lang="zh-CN" altLang="en-US" dirty="0">
                <a:latin typeface="微软雅黑" charset="-122"/>
                <a:ea typeface="微软雅黑" charset="-122"/>
              </a:rPr>
              <a:t>总额变化、</a:t>
            </a:r>
            <a:r>
              <a:rPr lang="zh-CN" altLang="zh-CN" dirty="0">
                <a:latin typeface="微软雅黑" charset="-122"/>
                <a:ea typeface="微软雅黑" charset="-122"/>
              </a:rPr>
              <a:t>同一项目课题之间资金</a:t>
            </a:r>
            <a:r>
              <a:rPr lang="zh-CN" altLang="en-US" dirty="0">
                <a:latin typeface="微软雅黑" charset="-122"/>
                <a:ea typeface="微软雅黑" charset="-122"/>
              </a:rPr>
              <a:t>调整。</a:t>
            </a:r>
          </a:p>
          <a:p>
            <a:r>
              <a:rPr lang="zh-CN" altLang="en-US" sz="2400" dirty="0">
                <a:latin typeface="微软雅黑" charset="-122"/>
                <a:ea typeface="微软雅黑" charset="-122"/>
              </a:rPr>
              <a:t>在任务（课题）总预算不变的前提下，直接费用中的以下调整由任务（课题）承担单位批准，报项目承担单位备案</a:t>
            </a:r>
            <a:r>
              <a:rPr lang="zh-CN" altLang="en-US" sz="2400" dirty="0" smtClean="0">
                <a:latin typeface="微软雅黑" charset="-122"/>
                <a:ea typeface="微软雅黑" charset="-122"/>
              </a:rPr>
              <a:t>，进度报告或</a:t>
            </a:r>
            <a:r>
              <a:rPr lang="zh-CN" altLang="en-US" sz="2400" dirty="0">
                <a:latin typeface="微软雅黑" charset="-122"/>
                <a:ea typeface="微软雅黑" charset="-122"/>
              </a:rPr>
              <a:t>财务验收时予以确认：</a:t>
            </a:r>
            <a:endParaRPr lang="en-US" altLang="zh-CN" sz="2400" dirty="0">
              <a:latin typeface="微软雅黑" charset="-122"/>
              <a:ea typeface="微软雅黑" charset="-122"/>
            </a:endParaRPr>
          </a:p>
          <a:p>
            <a:pPr>
              <a:buFont typeface="Arial" charset="0"/>
              <a:buNone/>
            </a:pPr>
            <a:endParaRPr lang="en-US" altLang="zh-CN" sz="2400" dirty="0">
              <a:latin typeface="微软雅黑" charset="-122"/>
              <a:ea typeface="微软雅黑" charset="-122"/>
            </a:endParaRPr>
          </a:p>
          <a:p>
            <a:pPr lvl="1">
              <a:buFont typeface="Arial" charset="0"/>
              <a:buNone/>
            </a:pPr>
            <a:r>
              <a:rPr lang="zh-CN" altLang="en-US" sz="2000" dirty="0">
                <a:latin typeface="微软雅黑" charset="-122"/>
                <a:ea typeface="微软雅黑" charset="-122"/>
              </a:rPr>
              <a:t>落实</a:t>
            </a:r>
            <a:r>
              <a:rPr lang="zh-CN" altLang="en-US" sz="2000" b="1" dirty="0">
                <a:solidFill>
                  <a:srgbClr val="0099FF"/>
                </a:solidFill>
                <a:latin typeface="微软雅黑" charset="-122"/>
                <a:ea typeface="微软雅黑" charset="-122"/>
              </a:rPr>
              <a:t>预算调剂</a:t>
            </a:r>
            <a:r>
              <a:rPr lang="zh-CN" altLang="en-US" sz="2000" dirty="0">
                <a:latin typeface="微软雅黑" charset="-122"/>
                <a:ea typeface="微软雅黑" charset="-122"/>
              </a:rPr>
              <a:t>权限：材料费</a:t>
            </a:r>
            <a:r>
              <a:rPr lang="en-US" altLang="zh-CN" sz="2000" dirty="0">
                <a:latin typeface="微软雅黑" charset="-122"/>
                <a:ea typeface="微软雅黑" charset="-122"/>
              </a:rPr>
              <a:t>/</a:t>
            </a:r>
            <a:r>
              <a:rPr lang="zh-CN" altLang="en-US" sz="2000" dirty="0">
                <a:latin typeface="微软雅黑" charset="-122"/>
                <a:ea typeface="微软雅黑" charset="-122"/>
              </a:rPr>
              <a:t>测试化验加工费</a:t>
            </a:r>
            <a:r>
              <a:rPr lang="en-US" altLang="zh-CN" sz="2000" dirty="0">
                <a:latin typeface="微软雅黑" charset="-122"/>
                <a:ea typeface="微软雅黑" charset="-122"/>
              </a:rPr>
              <a:t>/</a:t>
            </a:r>
            <a:r>
              <a:rPr lang="zh-CN" altLang="en-US" sz="2000" dirty="0">
                <a:latin typeface="微软雅黑" charset="-122"/>
                <a:ea typeface="微软雅黑" charset="-122"/>
              </a:rPr>
              <a:t>燃料动力费</a:t>
            </a:r>
            <a:r>
              <a:rPr lang="en-US" altLang="zh-CN" sz="2000" dirty="0">
                <a:latin typeface="微软雅黑" charset="-122"/>
                <a:ea typeface="微软雅黑" charset="-122"/>
              </a:rPr>
              <a:t>/</a:t>
            </a:r>
            <a:r>
              <a:rPr lang="zh-CN" altLang="en-US" sz="2000" dirty="0">
                <a:latin typeface="微软雅黑" charset="-122"/>
                <a:ea typeface="微软雅黑" charset="-122"/>
              </a:rPr>
              <a:t>出版文献信息传播和知识产权事务费</a:t>
            </a:r>
            <a:r>
              <a:rPr lang="en-US" altLang="zh-CN" sz="2000" dirty="0">
                <a:latin typeface="微软雅黑" charset="-122"/>
                <a:ea typeface="微软雅黑" charset="-122"/>
              </a:rPr>
              <a:t>/</a:t>
            </a:r>
            <a:r>
              <a:rPr lang="zh-CN" altLang="en-US" sz="2000" dirty="0">
                <a:latin typeface="微软雅黑" charset="-122"/>
                <a:ea typeface="微软雅黑" charset="-122"/>
              </a:rPr>
              <a:t>其他支出的可</a:t>
            </a:r>
            <a:r>
              <a:rPr lang="zh-CN" altLang="en-US" sz="2000" b="1" dirty="0">
                <a:solidFill>
                  <a:srgbClr val="7030A0"/>
                </a:solidFill>
                <a:latin typeface="微软雅黑" charset="-122"/>
                <a:ea typeface="微软雅黑" charset="-122"/>
              </a:rPr>
              <a:t>调增调减</a:t>
            </a:r>
            <a:r>
              <a:rPr lang="zh-CN" altLang="en-US" sz="2000" dirty="0">
                <a:latin typeface="微软雅黑" charset="-122"/>
                <a:ea typeface="微软雅黑" charset="-122"/>
              </a:rPr>
              <a:t>；设备费</a:t>
            </a:r>
            <a:r>
              <a:rPr lang="en-US" altLang="zh-CN" sz="2000" dirty="0">
                <a:latin typeface="微软雅黑" charset="-122"/>
                <a:ea typeface="微软雅黑" charset="-122"/>
              </a:rPr>
              <a:t>/</a:t>
            </a:r>
            <a:r>
              <a:rPr lang="zh-CN" altLang="en-US" sz="2000" dirty="0">
                <a:latin typeface="微软雅黑" charset="-122"/>
                <a:ea typeface="微软雅黑" charset="-122"/>
              </a:rPr>
              <a:t>劳务费</a:t>
            </a:r>
            <a:r>
              <a:rPr lang="en-US" altLang="zh-CN" sz="2000" dirty="0">
                <a:latin typeface="微软雅黑" charset="-122"/>
                <a:ea typeface="微软雅黑" charset="-122"/>
              </a:rPr>
              <a:t>/</a:t>
            </a:r>
            <a:r>
              <a:rPr lang="zh-CN" altLang="en-US" sz="2000" dirty="0">
                <a:latin typeface="微软雅黑" charset="-122"/>
                <a:ea typeface="微软雅黑" charset="-122"/>
              </a:rPr>
              <a:t>专家咨询费只</a:t>
            </a:r>
            <a:r>
              <a:rPr lang="zh-CN" altLang="en-US" sz="2000" dirty="0">
                <a:solidFill>
                  <a:srgbClr val="7030A0"/>
                </a:solidFill>
                <a:latin typeface="微软雅黑" charset="-122"/>
                <a:ea typeface="微软雅黑" charset="-122"/>
              </a:rPr>
              <a:t>可调减</a:t>
            </a:r>
            <a:r>
              <a:rPr lang="zh-CN" altLang="en-US" sz="2000" dirty="0">
                <a:latin typeface="微软雅黑" charset="-122"/>
                <a:ea typeface="微软雅黑" charset="-122"/>
              </a:rPr>
              <a:t>；会议费</a:t>
            </a:r>
            <a:r>
              <a:rPr lang="en-US" altLang="zh-CN" sz="2000" dirty="0">
                <a:latin typeface="微软雅黑" charset="-122"/>
                <a:ea typeface="微软雅黑" charset="-122"/>
              </a:rPr>
              <a:t>/</a:t>
            </a:r>
            <a:r>
              <a:rPr lang="zh-CN" altLang="en-US" sz="2000" dirty="0">
                <a:latin typeface="微软雅黑" charset="-122"/>
                <a:ea typeface="微软雅黑" charset="-122"/>
              </a:rPr>
              <a:t>差旅费</a:t>
            </a:r>
            <a:r>
              <a:rPr lang="en-US" altLang="zh-CN" sz="2000" dirty="0">
                <a:latin typeface="微软雅黑" charset="-122"/>
                <a:ea typeface="微软雅黑" charset="-122"/>
              </a:rPr>
              <a:t>/</a:t>
            </a:r>
            <a:r>
              <a:rPr lang="zh-CN" altLang="en-US" sz="2000" dirty="0">
                <a:latin typeface="微软雅黑" charset="-122"/>
                <a:ea typeface="微软雅黑" charset="-122"/>
              </a:rPr>
              <a:t>国际合作交流费打通使用，只</a:t>
            </a:r>
            <a:r>
              <a:rPr lang="zh-CN" altLang="en-US" sz="2000" dirty="0">
                <a:solidFill>
                  <a:srgbClr val="7030A0"/>
                </a:solidFill>
                <a:latin typeface="微软雅黑" charset="-122"/>
                <a:ea typeface="微软雅黑" charset="-122"/>
              </a:rPr>
              <a:t>可调减</a:t>
            </a:r>
            <a:r>
              <a:rPr lang="zh-CN" altLang="en-US" sz="2000" dirty="0">
                <a:latin typeface="微软雅黑" charset="-122"/>
                <a:ea typeface="微软雅黑" charset="-122"/>
              </a:rPr>
              <a:t>。间接费用</a:t>
            </a:r>
            <a:r>
              <a:rPr lang="zh-CN" altLang="en-US" sz="2000" dirty="0">
                <a:solidFill>
                  <a:srgbClr val="7030A0"/>
                </a:solidFill>
                <a:latin typeface="微软雅黑" charset="-122"/>
                <a:ea typeface="微软雅黑" charset="-122"/>
              </a:rPr>
              <a:t>不得调整</a:t>
            </a:r>
            <a:r>
              <a:rPr lang="zh-CN" altLang="en-US" sz="2000" dirty="0">
                <a:latin typeface="微软雅黑" charset="-122"/>
                <a:ea typeface="微软雅黑" charset="-122"/>
              </a:rPr>
              <a:t>。</a:t>
            </a:r>
          </a:p>
        </p:txBody>
      </p:sp>
      <p:sp>
        <p:nvSpPr>
          <p:cNvPr id="23555" name="TextBox 7"/>
          <p:cNvSpPr txBox="1">
            <a:spLocks noChangeArrowheads="1"/>
          </p:cNvSpPr>
          <p:nvPr/>
        </p:nvSpPr>
        <p:spPr bwMode="auto">
          <a:xfrm>
            <a:off x="314325" y="268288"/>
            <a:ext cx="59055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buFont typeface="Arial" charset="0"/>
              <a:buNone/>
            </a:pPr>
            <a:r>
              <a:rPr lang="zh-CN" altLang="en-US" sz="4800" b="1">
                <a:solidFill>
                  <a:srgbClr val="3366FF"/>
                </a:solidFill>
                <a:latin typeface="微软雅黑" charset="-122"/>
                <a:ea typeface="微软雅黑" charset="-122"/>
              </a:rPr>
              <a:t>项目预算调整程序</a:t>
            </a:r>
          </a:p>
        </p:txBody>
      </p:sp>
    </p:spTree>
    <p:extLst>
      <p:ext uri="{BB962C8B-B14F-4D97-AF65-F5344CB8AC3E}">
        <p14:creationId xmlns:p14="http://schemas.microsoft.com/office/powerpoint/2010/main" val="1240609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 calcmode="lin" valueType="num">
                                      <p:cBhvr additive="base">
                                        <p:cTn id="12"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 calcmode="lin" valueType="num">
                                      <p:cBhvr additive="base">
                                        <p:cTn id="1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4" fill="hold" nodeType="after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 calcmode="lin" valueType="num">
                                      <p:cBhvr additive="base">
                                        <p:cTn id="22"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1116013" y="115888"/>
          <a:ext cx="4895850" cy="6313494"/>
        </p:xfrm>
        <a:graphic>
          <a:graphicData uri="http://schemas.openxmlformats.org/drawingml/2006/table">
            <a:tbl>
              <a:tblPr/>
              <a:tblGrid>
                <a:gridCol w="233362"/>
                <a:gridCol w="203200"/>
                <a:gridCol w="1771650"/>
                <a:gridCol w="769938"/>
                <a:gridCol w="187325"/>
                <a:gridCol w="763587"/>
                <a:gridCol w="966788"/>
              </a:tblGrid>
              <a:tr h="341313">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类</a:t>
                      </a:r>
                      <a:endParaRPr kumimoji="0" lang="zh-CN" altLang="en-US" sz="700" b="1"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1"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内容</a:t>
                      </a:r>
                      <a:endParaRPr kumimoji="0" lang="zh-CN" altLang="en-US" sz="700" b="1"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调整</a:t>
                      </a:r>
                      <a:endParaRPr kumimoji="0" lang="zh-CN" altLang="en-US" sz="700" b="1"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700" b="1"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备注</a:t>
                      </a:r>
                      <a:endParaRPr kumimoji="0" lang="zh-CN" altLang="en-US" sz="700" b="1"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调整审批</a:t>
                      </a:r>
                      <a:endParaRPr kumimoji="0" lang="zh-CN" altLang="en-US" sz="700" b="1"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r>
              <a:tr h="341313">
                <a:tc rowSpan="11">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直接费用</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1" i="0" u="none" strike="noStrike" cap="none" normalizeH="0" baseline="0">
                          <a:ln>
                            <a:noFill/>
                          </a:ln>
                          <a:solidFill>
                            <a:srgbClr val="FF0000"/>
                          </a:solidFill>
                          <a:effectLst/>
                          <a:latin typeface="Calibri" charset="0"/>
                          <a:ea typeface="宋体" charset="-122"/>
                        </a:rPr>
                        <a:t>1</a:t>
                      </a:r>
                      <a:endParaRPr kumimoji="0" lang="en-US" altLang="zh-CN" sz="700" b="1" i="0" u="none" strike="noStrike" cap="none" normalizeH="0" baseline="0">
                        <a:ln>
                          <a:noFill/>
                        </a:ln>
                        <a:solidFill>
                          <a:srgbClr val="FF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1" i="0" u="none" strike="noStrike" cap="none" normalizeH="0" baseline="0">
                          <a:ln>
                            <a:noFill/>
                          </a:ln>
                          <a:solidFill>
                            <a:srgbClr val="FF0000"/>
                          </a:solidFill>
                          <a:effectLst/>
                          <a:latin typeface="微软雅黑" charset="-122"/>
                          <a:ea typeface="微软雅黑" charset="-122"/>
                        </a:rPr>
                        <a:t>设备</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400" b="1" i="0" u="none" strike="noStrike" cap="none" normalizeH="0" baseline="0">
                          <a:ln>
                            <a:noFill/>
                          </a:ln>
                          <a:solidFill>
                            <a:srgbClr val="FF0000"/>
                          </a:solidFill>
                          <a:effectLst/>
                          <a:latin typeface="微软雅黑" charset="-122"/>
                          <a:ea typeface="微软雅黑" charset="-122"/>
                        </a:rPr>
                        <a:t>↓</a:t>
                      </a: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700" b="1" i="0" u="none" strike="noStrike" cap="none" normalizeH="0" baseline="0">
                        <a:ln>
                          <a:noFill/>
                        </a:ln>
                        <a:solidFill>
                          <a:srgbClr val="FF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1" i="0" u="none" strike="noStrike" cap="none" normalizeH="0" baseline="0">
                          <a:ln>
                            <a:noFill/>
                          </a:ln>
                          <a:solidFill>
                            <a:srgbClr val="FF0000"/>
                          </a:solidFill>
                          <a:effectLst/>
                          <a:latin typeface="Calibri" charset="0"/>
                          <a:ea typeface="宋体" charset="-122"/>
                        </a:rPr>
                        <a:t>银行转账方式</a:t>
                      </a:r>
                      <a:endParaRPr kumimoji="0" lang="zh-CN" altLang="en-US" sz="700" b="1" i="0" u="none" strike="noStrike" cap="none" normalizeH="0" baseline="0">
                        <a:ln>
                          <a:noFill/>
                        </a:ln>
                        <a:solidFill>
                          <a:srgbClr val="FF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52450">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2</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材料</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a:t>
                      </a: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大宗银行转账</a:t>
                      </a:r>
                      <a:br>
                        <a:rPr kumimoji="0" lang="zh-CN" altLang="en-US" sz="700" b="0" i="0" u="none" strike="noStrike" cap="none" normalizeH="0" baseline="0">
                          <a:ln>
                            <a:noFill/>
                          </a:ln>
                          <a:solidFill>
                            <a:srgbClr val="000000"/>
                          </a:solidFill>
                          <a:effectLst/>
                          <a:latin typeface="Calibri" charset="0"/>
                          <a:ea typeface="宋体" charset="-122"/>
                        </a:rPr>
                      </a:br>
                      <a:r>
                        <a:rPr kumimoji="0" lang="zh-CN" altLang="en-US" sz="700" b="0" i="0" u="none" strike="noStrike" cap="none" normalizeH="0" baseline="0">
                          <a:ln>
                            <a:noFill/>
                          </a:ln>
                          <a:solidFill>
                            <a:srgbClr val="000000"/>
                          </a:solidFill>
                          <a:effectLst/>
                          <a:latin typeface="Calibri" charset="0"/>
                          <a:ea typeface="宋体" charset="-122"/>
                        </a:rPr>
                        <a:t>小额公务卡结算</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单位审批，中期确认</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3</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测试化验加工费</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a:t>
                      </a: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银行转账方式</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单位审批，中期确认</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4</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燃料动力费</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a:t>
                      </a: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单位审批，中期确认</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rgbClr val="E9EDF4"/>
                    </a:solidFill>
                  </a:tcPr>
                </a:tc>
              </a:tr>
              <a:tr h="341313">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5</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差旅</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a:t>
                      </a: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rowSpan="3">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公务卡结算</a:t>
                      </a:r>
                      <a:br>
                        <a:rPr kumimoji="0" lang="zh-CN" altLang="en-US" sz="700" b="0" i="0" u="none" strike="noStrike" cap="none" normalizeH="0" baseline="0">
                          <a:ln>
                            <a:noFill/>
                          </a:ln>
                          <a:solidFill>
                            <a:srgbClr val="000000"/>
                          </a:solidFill>
                          <a:effectLst/>
                          <a:latin typeface="Calibri" charset="0"/>
                          <a:ea typeface="宋体" charset="-122"/>
                        </a:rPr>
                      </a:br>
                      <a:r>
                        <a:rPr kumimoji="0" lang="zh-CN" altLang="en-US" sz="700" b="0" i="0" u="none" strike="noStrike" cap="none" normalizeH="0" baseline="0">
                          <a:ln>
                            <a:noFill/>
                          </a:ln>
                          <a:solidFill>
                            <a:srgbClr val="000000"/>
                          </a:solidFill>
                          <a:effectLst/>
                          <a:latin typeface="Calibri" charset="0"/>
                          <a:ea typeface="宋体" charset="-122"/>
                        </a:rPr>
                        <a:t>可调剂使用</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rgbClr val="E9EDF4"/>
                    </a:solidFill>
                  </a:tcPr>
                </a:tc>
                <a:tc rowSpan="3">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600" b="0" i="0" u="none" strike="noStrike" cap="none" normalizeH="0" baseline="0">
                          <a:ln>
                            <a:noFill/>
                          </a:ln>
                          <a:solidFill>
                            <a:srgbClr val="FF0000"/>
                          </a:solidFill>
                          <a:effectLst/>
                          <a:latin typeface="微软雅黑" charset="-122"/>
                          <a:ea typeface="微软雅黑" charset="-122"/>
                        </a:rPr>
                        <a:t>总额不变打通使用</a:t>
                      </a: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rgbClr val="E9EDF4"/>
                    </a:solidFill>
                  </a:tcPr>
                </a:tc>
              </a:tr>
              <a:tr h="341313">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6</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会议</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a:t>
                      </a: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vMerge="1">
                  <a:txBody>
                    <a:bodyPr/>
                    <a:lstStyle/>
                    <a:p>
                      <a:endParaRPr lang="zh-CN" altLang="en-US"/>
                    </a:p>
                  </a:txBody>
                  <a:tcPr/>
                </a:tc>
                <a:tc vMerge="1">
                  <a:txBody>
                    <a:bodyPr/>
                    <a:lstStyle/>
                    <a:p>
                      <a:endParaRPr lang="zh-CN" altLang="en-US"/>
                    </a:p>
                  </a:txBody>
                  <a:tcPr/>
                </a:tc>
              </a:tr>
              <a:tr h="341313">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7</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国际合作与交流</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a:t>
                      </a: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rgbClr val="E9EDF4"/>
                    </a:solidFill>
                  </a:tcPr>
                </a:tc>
                <a:tc vMerge="1">
                  <a:txBody>
                    <a:bodyPr/>
                    <a:lstStyle/>
                    <a:p>
                      <a:endParaRPr lang="zh-CN" altLang="en-US"/>
                    </a:p>
                  </a:txBody>
                  <a:tcPr/>
                </a:tc>
                <a:tc vMerge="1">
                  <a:txBody>
                    <a:bodyPr/>
                    <a:lstStyle/>
                    <a:p>
                      <a:endParaRPr lang="zh-CN" altLang="en-US"/>
                    </a:p>
                  </a:txBody>
                  <a:tcPr/>
                </a:tc>
              </a:tr>
              <a:tr h="431800">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8</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出版</a:t>
                      </a:r>
                      <a:r>
                        <a:rPr kumimoji="0" lang="en-US" altLang="zh-CN" sz="1400" b="0" i="0" u="none" strike="noStrike" cap="none" normalizeH="0" baseline="0">
                          <a:ln>
                            <a:noFill/>
                          </a:ln>
                          <a:solidFill>
                            <a:srgbClr val="000000"/>
                          </a:solidFill>
                          <a:effectLst/>
                          <a:latin typeface="微软雅黑" charset="-122"/>
                          <a:ea typeface="微软雅黑" charset="-122"/>
                        </a:rPr>
                        <a:t>/</a:t>
                      </a:r>
                      <a:r>
                        <a:rPr kumimoji="0" lang="zh-CN" altLang="en-US" sz="1400" b="0" i="0" u="none" strike="noStrike" cap="none" normalizeH="0" baseline="0">
                          <a:ln>
                            <a:noFill/>
                          </a:ln>
                          <a:solidFill>
                            <a:srgbClr val="000000"/>
                          </a:solidFill>
                          <a:effectLst/>
                          <a:latin typeface="微软雅黑" charset="-122"/>
                          <a:ea typeface="微软雅黑" charset="-122"/>
                        </a:rPr>
                        <a:t>文献</a:t>
                      </a:r>
                      <a:r>
                        <a:rPr kumimoji="0" lang="en-US" altLang="zh-CN" sz="1400" b="0" i="0" u="none" strike="noStrike" cap="none" normalizeH="0" baseline="0">
                          <a:ln>
                            <a:noFill/>
                          </a:ln>
                          <a:solidFill>
                            <a:srgbClr val="000000"/>
                          </a:solidFill>
                          <a:effectLst/>
                          <a:latin typeface="微软雅黑" charset="-122"/>
                          <a:ea typeface="微软雅黑" charset="-122"/>
                        </a:rPr>
                        <a:t>/</a:t>
                      </a:r>
                      <a:r>
                        <a:rPr kumimoji="0" lang="zh-CN" altLang="en-US" sz="1400" b="0" i="0" u="none" strike="noStrike" cap="none" normalizeH="0" baseline="0">
                          <a:ln>
                            <a:noFill/>
                          </a:ln>
                          <a:solidFill>
                            <a:srgbClr val="000000"/>
                          </a:solidFill>
                          <a:effectLst/>
                          <a:latin typeface="微软雅黑" charset="-122"/>
                          <a:ea typeface="微软雅黑" charset="-122"/>
                        </a:rPr>
                        <a:t>信息传播</a:t>
                      </a:r>
                      <a:r>
                        <a:rPr kumimoji="0" lang="en-US" altLang="zh-CN" sz="1400" b="0" i="0" u="none" strike="noStrike" cap="none" normalizeH="0" baseline="0">
                          <a:ln>
                            <a:noFill/>
                          </a:ln>
                          <a:solidFill>
                            <a:srgbClr val="000000"/>
                          </a:solidFill>
                          <a:effectLst/>
                          <a:latin typeface="微软雅黑" charset="-122"/>
                          <a:ea typeface="微软雅黑" charset="-122"/>
                        </a:rPr>
                        <a:t>/</a:t>
                      </a:r>
                      <a:r>
                        <a:rPr kumimoji="0" lang="zh-CN" altLang="en-US" sz="1400" b="0" i="0" u="none" strike="noStrike" cap="none" normalizeH="0" baseline="0">
                          <a:ln>
                            <a:noFill/>
                          </a:ln>
                          <a:solidFill>
                            <a:srgbClr val="000000"/>
                          </a:solidFill>
                          <a:effectLst/>
                          <a:latin typeface="微软雅黑" charset="-122"/>
                          <a:ea typeface="微软雅黑" charset="-122"/>
                        </a:rPr>
                        <a:t>知识产权事务费</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a:t>
                      </a: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单位审批，中期确认</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41313">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9</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FF0000"/>
                          </a:solidFill>
                          <a:effectLst/>
                          <a:latin typeface="微软雅黑" charset="-122"/>
                          <a:ea typeface="微软雅黑" charset="-122"/>
                        </a:rPr>
                        <a:t>劳务费</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FF0000"/>
                          </a:solidFill>
                          <a:effectLst/>
                          <a:latin typeface="微软雅黑" charset="-122"/>
                          <a:ea typeface="微软雅黑" charset="-122"/>
                        </a:rPr>
                        <a:t>↓</a:t>
                      </a: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银行转账方式</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41313">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10</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FF0000"/>
                          </a:solidFill>
                          <a:effectLst/>
                          <a:latin typeface="微软雅黑" charset="-122"/>
                          <a:ea typeface="微软雅黑" charset="-122"/>
                        </a:rPr>
                        <a:t>专家咨询费</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FF0000"/>
                          </a:solidFill>
                          <a:effectLst/>
                          <a:latin typeface="微软雅黑" charset="-122"/>
                          <a:ea typeface="微软雅黑" charset="-122"/>
                        </a:rPr>
                        <a:t>↓</a:t>
                      </a: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银行转账方式</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475">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11</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其他</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a:t>
                      </a: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单位审批，中期确认</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DF4"/>
                    </a:solidFill>
                  </a:tcPr>
                </a:tc>
              </a:tr>
              <a:tr h="341313">
                <a:tc rowSpan="4">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间接费用</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rowSpan="4">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12</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现有仪器设备及房屋</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rowSpan="4">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1400" b="0" i="0" u="none" strike="noStrike" cap="none" normalizeH="0" baseline="0">
                          <a:ln>
                            <a:noFill/>
                          </a:ln>
                          <a:solidFill>
                            <a:srgbClr val="FF0000"/>
                          </a:solidFill>
                          <a:effectLst/>
                          <a:latin typeface="微软雅黑" charset="-122"/>
                          <a:ea typeface="微软雅黑" charset="-122"/>
                        </a:rPr>
                        <a:t>——</a:t>
                      </a:r>
                    </a:p>
                  </a:txBody>
                  <a:tcPr marL="5060" marR="5060" marT="5062"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rowSpan="4">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41313">
                <a:tc vMerge="1">
                  <a:txBody>
                    <a:bodyPr/>
                    <a:lstStyle/>
                    <a:p>
                      <a:endParaRPr lang="zh-CN" altLang="en-US"/>
                    </a:p>
                  </a:txBody>
                  <a:tcPr/>
                </a:tc>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水、电、气、暖消耗</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vMerge="1">
                  <a:txBody>
                    <a:bodyPr/>
                    <a:lstStyle/>
                    <a:p>
                      <a:endParaRPr lang="zh-CN" altLang="en-US"/>
                    </a:p>
                  </a:txBody>
                  <a:tcPr/>
                </a:tc>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41313">
                <a:tc vMerge="1">
                  <a:txBody>
                    <a:bodyPr/>
                    <a:lstStyle/>
                    <a:p>
                      <a:endParaRPr lang="zh-CN" altLang="en-US"/>
                    </a:p>
                  </a:txBody>
                  <a:tcPr/>
                </a:tc>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管理费</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vMerge="1">
                  <a:txBody>
                    <a:bodyPr/>
                    <a:lstStyle/>
                    <a:p>
                      <a:endParaRPr lang="zh-CN" altLang="en-US"/>
                    </a:p>
                  </a:txBody>
                  <a:tcPr/>
                </a:tc>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41313">
                <a:tc vMerge="1">
                  <a:txBody>
                    <a:bodyPr/>
                    <a:lstStyle/>
                    <a:p>
                      <a:endParaRPr lang="zh-CN" altLang="en-US"/>
                    </a:p>
                  </a:txBody>
                  <a:tcPr/>
                </a:tc>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1400" b="0" i="0" u="none" strike="noStrike" cap="none" normalizeH="0" baseline="0">
                          <a:ln>
                            <a:noFill/>
                          </a:ln>
                          <a:solidFill>
                            <a:srgbClr val="000000"/>
                          </a:solidFill>
                          <a:effectLst/>
                          <a:latin typeface="微软雅黑" charset="-122"/>
                          <a:ea typeface="微软雅黑" charset="-122"/>
                        </a:rPr>
                        <a:t>绩效支出</a:t>
                      </a:r>
                    </a:p>
                  </a:txBody>
                  <a:tcPr marL="5060" marR="5060" marT="5062" marB="0" anchor="ctr" horzOverflow="overflow">
                    <a:lnL w="12700" cap="flat" cmpd="sng" algn="ctr">
                      <a:solidFill>
                        <a:schemeClr val="bg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vMerge="1">
                  <a:txBody>
                    <a:bodyPr/>
                    <a:lstStyle/>
                    <a:p>
                      <a:endParaRPr lang="zh-CN" altLang="en-US"/>
                    </a:p>
                  </a:txBody>
                  <a:tcPr/>
                </a:tc>
                <a:tc v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　</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19063">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注</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1</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4">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以上调整针对项目总预算不变、合作单位不变</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41313">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altLang="zh-CN" sz="700" b="0" i="0" u="none" strike="noStrike" cap="none" normalizeH="0" baseline="0">
                          <a:ln>
                            <a:noFill/>
                          </a:ln>
                          <a:solidFill>
                            <a:srgbClr val="000000"/>
                          </a:solidFill>
                          <a:effectLst/>
                          <a:latin typeface="Calibri" charset="0"/>
                          <a:ea typeface="宋体" charset="-122"/>
                        </a:rPr>
                        <a:t>2</a:t>
                      </a:r>
                      <a:endParaRPr kumimoji="0" lang="en-US" altLang="zh-CN"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gridSpan="5">
                  <a:txBody>
                    <a:bodyPr/>
                    <a:lstStyle>
                      <a:lvl1pPr eaLnBrk="0" hangingPunct="0">
                        <a:spcBef>
                          <a:spcPct val="20000"/>
                        </a:spcBef>
                        <a:buFont typeface="Arial" charset="0"/>
                        <a:defRPr sz="2800">
                          <a:solidFill>
                            <a:schemeClr val="tx1"/>
                          </a:solidFill>
                          <a:latin typeface="Calibri" charset="0"/>
                          <a:ea typeface="宋体" charset="-122"/>
                        </a:defRPr>
                      </a:lvl1pPr>
                      <a:lvl2pPr marL="742950" indent="-285750" eaLnBrk="0" hangingPunct="0">
                        <a:spcBef>
                          <a:spcPct val="20000"/>
                        </a:spcBef>
                        <a:buFont typeface="Arial" charset="0"/>
                        <a:defRPr sz="2400">
                          <a:solidFill>
                            <a:schemeClr val="tx1"/>
                          </a:solidFill>
                          <a:latin typeface="Calibri" charset="0"/>
                          <a:ea typeface="宋体" charset="-122"/>
                        </a:defRPr>
                      </a:lvl2pPr>
                      <a:lvl3pPr marL="1143000" indent="-228600" eaLnBrk="0" hangingPunct="0">
                        <a:spcBef>
                          <a:spcPct val="20000"/>
                        </a:spcBef>
                        <a:buFont typeface="Arial" charset="0"/>
                        <a:defRPr sz="2000">
                          <a:solidFill>
                            <a:schemeClr val="tx1"/>
                          </a:solidFill>
                          <a:latin typeface="Calibri" charset="0"/>
                          <a:ea typeface="宋体" charset="-122"/>
                        </a:defRPr>
                      </a:lvl3pPr>
                      <a:lvl4pPr marL="1600200" indent="-228600" eaLnBrk="0" hangingPunct="0">
                        <a:spcBef>
                          <a:spcPct val="20000"/>
                        </a:spcBef>
                        <a:buFont typeface="Arial" charset="0"/>
                        <a:defRPr>
                          <a:solidFill>
                            <a:schemeClr val="tx1"/>
                          </a:solidFill>
                          <a:latin typeface="Calibri" charset="0"/>
                          <a:ea typeface="宋体" charset="-122"/>
                        </a:defRPr>
                      </a:lvl4pPr>
                      <a:lvl5pPr marL="2057400" indent="-228600" eaLnBrk="0" hangingPunct="0">
                        <a:spcBef>
                          <a:spcPct val="20000"/>
                        </a:spcBef>
                        <a:buFont typeface="Arial" charset="0"/>
                        <a:defRPr>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defRPr>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defRPr>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defRPr>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defRPr>
                          <a:solidFill>
                            <a:schemeClr val="tx1"/>
                          </a:solidFill>
                          <a:latin typeface="Calibri" charset="0"/>
                          <a:ea typeface="宋体" charset="-122"/>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0" lang="zh-CN" altLang="en-US" sz="700" b="0" i="0" u="none" strike="noStrike" cap="none" normalizeH="0" baseline="0">
                          <a:ln>
                            <a:noFill/>
                          </a:ln>
                          <a:solidFill>
                            <a:srgbClr val="000000"/>
                          </a:solidFill>
                          <a:effectLst/>
                          <a:latin typeface="Calibri" charset="0"/>
                          <a:ea typeface="宋体" charset="-122"/>
                        </a:rPr>
                        <a:t>预算总额变化、课题之间资金调整的需经依托单位向上级报批</a:t>
                      </a:r>
                      <a:endParaRPr kumimoji="0" lang="zh-CN" altLang="en-US" sz="700" b="0" i="0" u="none" strike="noStrike" cap="none" normalizeH="0" baseline="0">
                        <a:ln>
                          <a:noFill/>
                        </a:ln>
                        <a:solidFill>
                          <a:srgbClr val="000000"/>
                        </a:solidFill>
                        <a:effectLst/>
                        <a:latin typeface="微软雅黑" charset="-122"/>
                        <a:ea typeface="宋体" charset="-122"/>
                      </a:endParaRPr>
                    </a:p>
                  </a:txBody>
                  <a:tcPr marL="5060" marR="5060" marT="5062"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bl>
          </a:graphicData>
        </a:graphic>
      </p:graphicFrame>
    </p:spTree>
    <p:extLst>
      <p:ext uri="{BB962C8B-B14F-4D97-AF65-F5344CB8AC3E}">
        <p14:creationId xmlns:p14="http://schemas.microsoft.com/office/powerpoint/2010/main" val="20326608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txBox="1">
            <a:spLocks/>
          </p:cNvSpPr>
          <p:nvPr/>
        </p:nvSpPr>
        <p:spPr>
          <a:xfrm>
            <a:off x="323850" y="1412776"/>
            <a:ext cx="8569325" cy="5040014"/>
          </a:xfrm>
          <a:prstGeom prst="rect">
            <a:avLst/>
          </a:prstGeom>
        </p:spPr>
        <p:txBody>
          <a:bodyPr/>
          <a:lstStyle>
            <a:lvl1pPr marL="342900" indent="-342900" defTabSz="427038" eaLnBrk="0" hangingPunct="0">
              <a:spcBef>
                <a:spcPct val="20000"/>
              </a:spcBef>
              <a:buFont typeface="Arial" charset="0"/>
              <a:buChar char="•"/>
              <a:defRPr sz="3200">
                <a:solidFill>
                  <a:schemeClr val="tx1"/>
                </a:solidFill>
                <a:latin typeface="Calibri" charset="0"/>
                <a:ea typeface="宋体" charset="-122"/>
              </a:defRPr>
            </a:lvl1pPr>
            <a:lvl2pPr marL="400050" defTabSz="427038" eaLnBrk="0" hangingPunct="0">
              <a:spcBef>
                <a:spcPct val="20000"/>
              </a:spcBef>
              <a:buFont typeface="Arial" charset="0"/>
              <a:buChar char="–"/>
              <a:defRPr sz="2800">
                <a:solidFill>
                  <a:schemeClr val="tx1"/>
                </a:solidFill>
                <a:latin typeface="Calibri" charset="0"/>
                <a:ea typeface="宋体" charset="-122"/>
              </a:defRPr>
            </a:lvl2pPr>
            <a:lvl3pPr marL="1143000" indent="-228600" defTabSz="427038" eaLnBrk="0" hangingPunct="0">
              <a:spcBef>
                <a:spcPct val="20000"/>
              </a:spcBef>
              <a:buFont typeface="Arial" charset="0"/>
              <a:buChar char="•"/>
              <a:defRPr sz="2400">
                <a:solidFill>
                  <a:schemeClr val="tx1"/>
                </a:solidFill>
                <a:latin typeface="Calibri" charset="0"/>
                <a:ea typeface="宋体" charset="-122"/>
              </a:defRPr>
            </a:lvl3pPr>
            <a:lvl4pPr marL="1600200" indent="-228600" defTabSz="427038" eaLnBrk="0" hangingPunct="0">
              <a:spcBef>
                <a:spcPct val="20000"/>
              </a:spcBef>
              <a:buFont typeface="Arial" charset="0"/>
              <a:buChar char="–"/>
              <a:defRPr sz="2000">
                <a:solidFill>
                  <a:schemeClr val="tx1"/>
                </a:solidFill>
                <a:latin typeface="Calibri" charset="0"/>
                <a:ea typeface="宋体" charset="-122"/>
              </a:defRPr>
            </a:lvl4pPr>
            <a:lvl5pPr marL="2057400" indent="-228600" defTabSz="427038" eaLnBrk="0" hangingPunct="0">
              <a:spcBef>
                <a:spcPct val="20000"/>
              </a:spcBef>
              <a:buFont typeface="Arial" charset="0"/>
              <a:buChar char="»"/>
              <a:defRPr sz="2000">
                <a:solidFill>
                  <a:schemeClr val="tx1"/>
                </a:solidFill>
                <a:latin typeface="Calibri" charset="0"/>
                <a:ea typeface="宋体" charset="-122"/>
              </a:defRPr>
            </a:lvl5pPr>
            <a:lvl6pPr marL="2514600" indent="-228600" defTabSz="427038"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defTabSz="427038"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defTabSz="427038"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defTabSz="427038"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fontAlgn="auto">
              <a:spcAft>
                <a:spcPts val="0"/>
              </a:spcAft>
              <a:buFont typeface="Arial" pitchFamily="34" charset="0"/>
              <a:buNone/>
              <a:defRPr/>
            </a:pPr>
            <a:r>
              <a:rPr lang="zh-CN" altLang="en-US" sz="2000" b="1" dirty="0" smtClean="0">
                <a:latin typeface="微软雅黑" panose="020B0503020204020204" pitchFamily="34" charset="-122"/>
                <a:ea typeface="微软雅黑" panose="020B0503020204020204" pitchFamily="34" charset="-122"/>
              </a:rPr>
              <a:t>存在</a:t>
            </a:r>
            <a:r>
              <a:rPr lang="zh-CN" altLang="en-US" sz="2000" b="1" dirty="0">
                <a:latin typeface="微软雅黑" panose="020B0503020204020204" pitchFamily="34" charset="-122"/>
                <a:ea typeface="微软雅黑" panose="020B0503020204020204" pitchFamily="34" charset="-122"/>
              </a:rPr>
              <a:t>下列行为之一的，不得通过财务验收</a:t>
            </a:r>
            <a:r>
              <a:rPr lang="zh-CN" altLang="en-US" sz="2000" b="1" dirty="0" smtClean="0">
                <a:latin typeface="微软雅黑" panose="020B0503020204020204" pitchFamily="34" charset="-122"/>
                <a:ea typeface="微软雅黑" panose="020B0503020204020204" pitchFamily="34" charset="-122"/>
              </a:rPr>
              <a:t>：</a:t>
            </a:r>
            <a:endParaRPr lang="zh-CN" altLang="en-US" sz="2000" dirty="0">
              <a:latin typeface="微软雅黑" panose="020B0503020204020204" pitchFamily="34" charset="-122"/>
              <a:ea typeface="微软雅黑" panose="020B0503020204020204" pitchFamily="34" charset="-122"/>
            </a:endParaRPr>
          </a:p>
          <a:p>
            <a:pPr marL="457200" indent="-457200" fontAlgn="auto">
              <a:lnSpc>
                <a:spcPct val="150000"/>
              </a:lnSpc>
              <a:spcAft>
                <a:spcPts val="0"/>
              </a:spcAft>
              <a:buFont typeface="+mj-lt"/>
              <a:buAutoNum type="arabicPeriod"/>
              <a:defRPr/>
            </a:pPr>
            <a:r>
              <a:rPr lang="zh-CN" altLang="en-US" sz="2000" dirty="0">
                <a:latin typeface="微软雅黑" panose="020B0503020204020204" pitchFamily="34" charset="-122"/>
                <a:ea typeface="微软雅黑" panose="020B0503020204020204" pitchFamily="34" charset="-122"/>
              </a:rPr>
              <a:t>编报</a:t>
            </a:r>
            <a:r>
              <a:rPr lang="zh-CN" altLang="en-US" sz="2000"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虚假</a:t>
            </a:r>
            <a:r>
              <a:rPr lang="zh-CN" altLang="en-US" sz="2000" dirty="0">
                <a:latin typeface="微软雅黑" panose="020B0503020204020204" pitchFamily="34" charset="-122"/>
                <a:ea typeface="微软雅黑" panose="020B0503020204020204" pitchFamily="34" charset="-122"/>
              </a:rPr>
              <a:t>预算，套取国家财政资金；</a:t>
            </a:r>
          </a:p>
          <a:p>
            <a:pPr marL="457200" indent="-457200" fontAlgn="auto">
              <a:lnSpc>
                <a:spcPct val="150000"/>
              </a:lnSpc>
              <a:spcAft>
                <a:spcPts val="0"/>
              </a:spcAft>
              <a:buFont typeface="+mj-lt"/>
              <a:buAutoNum type="arabicPeriod"/>
              <a:defRPr/>
            </a:pPr>
            <a:r>
              <a:rPr lang="zh-CN" altLang="en-US" sz="2000" dirty="0">
                <a:latin typeface="微软雅黑" panose="020B0503020204020204" pitchFamily="34" charset="-122"/>
                <a:ea typeface="微软雅黑" panose="020B0503020204020204" pitchFamily="34" charset="-122"/>
              </a:rPr>
              <a:t>未对专项经费进行单独核算；</a:t>
            </a:r>
          </a:p>
          <a:p>
            <a:pPr marL="457200" indent="-457200" fontAlgn="auto">
              <a:lnSpc>
                <a:spcPct val="150000"/>
              </a:lnSpc>
              <a:spcAft>
                <a:spcPts val="0"/>
              </a:spcAft>
              <a:buFont typeface="+mj-lt"/>
              <a:buAutoNum type="arabicPeriod"/>
              <a:defRPr/>
            </a:pPr>
            <a:r>
              <a:rPr lang="zh-CN" altLang="en-US" sz="2000" dirty="0">
                <a:latin typeface="微软雅黑" panose="020B0503020204020204" pitchFamily="34" charset="-122"/>
                <a:ea typeface="微软雅黑" panose="020B0503020204020204" pitchFamily="34" charset="-122"/>
              </a:rPr>
              <a:t>截留、挤占、挪用专项经费；</a:t>
            </a:r>
          </a:p>
          <a:p>
            <a:pPr marL="457200" indent="-457200" fontAlgn="auto">
              <a:lnSpc>
                <a:spcPct val="150000"/>
              </a:lnSpc>
              <a:spcAft>
                <a:spcPts val="0"/>
              </a:spcAft>
              <a:buFont typeface="+mj-lt"/>
              <a:buAutoNum type="arabicPeriod"/>
              <a:defRPr/>
            </a:pPr>
            <a:r>
              <a:rPr lang="zh-CN" altLang="en-US" sz="2000" dirty="0">
                <a:latin typeface="微软雅黑" panose="020B0503020204020204" pitchFamily="34" charset="-122"/>
                <a:ea typeface="微软雅黑" panose="020B0503020204020204" pitchFamily="34" charset="-122"/>
              </a:rPr>
              <a:t>违反规定转拨、转移专项经费；</a:t>
            </a:r>
          </a:p>
          <a:p>
            <a:pPr marL="457200" indent="-457200" fontAlgn="auto">
              <a:lnSpc>
                <a:spcPct val="150000"/>
              </a:lnSpc>
              <a:spcAft>
                <a:spcPts val="0"/>
              </a:spcAft>
              <a:buFont typeface="+mj-lt"/>
              <a:buAutoNum type="arabicPeriod"/>
              <a:defRPr/>
            </a:pPr>
            <a:r>
              <a:rPr lang="zh-CN" altLang="en-US" sz="2000" dirty="0">
                <a:latin typeface="微软雅黑" panose="020B0503020204020204" pitchFamily="34" charset="-122"/>
                <a:ea typeface="微软雅黑" panose="020B0503020204020204" pitchFamily="34" charset="-122"/>
              </a:rPr>
              <a:t>提供虚假财务会计资料；</a:t>
            </a:r>
          </a:p>
          <a:p>
            <a:pPr marL="457200" indent="-457200" fontAlgn="auto">
              <a:lnSpc>
                <a:spcPct val="150000"/>
              </a:lnSpc>
              <a:spcAft>
                <a:spcPts val="0"/>
              </a:spcAft>
              <a:buFont typeface="+mj-lt"/>
              <a:buAutoNum type="arabicPeriod"/>
              <a:defRPr/>
            </a:pPr>
            <a:r>
              <a:rPr lang="zh-CN" altLang="en-US" sz="2000" dirty="0">
                <a:latin typeface="微软雅黑" panose="020B0503020204020204" pitchFamily="34" charset="-122"/>
                <a:ea typeface="微软雅黑" panose="020B0503020204020204" pitchFamily="34" charset="-122"/>
              </a:rPr>
              <a:t>未按规定执行和调整预算；</a:t>
            </a:r>
          </a:p>
          <a:p>
            <a:pPr marL="457200" indent="-457200" fontAlgn="auto">
              <a:lnSpc>
                <a:spcPct val="150000"/>
              </a:lnSpc>
              <a:spcAft>
                <a:spcPts val="0"/>
              </a:spcAft>
              <a:buFont typeface="+mj-lt"/>
              <a:buAutoNum type="arabicPeriod"/>
              <a:defRPr/>
            </a:pPr>
            <a:r>
              <a:rPr lang="zh-CN" altLang="en-US" sz="2000" dirty="0">
                <a:latin typeface="微软雅黑" panose="020B0503020204020204" pitchFamily="34" charset="-122"/>
                <a:ea typeface="微软雅黑" panose="020B0503020204020204" pitchFamily="34" charset="-122"/>
              </a:rPr>
              <a:t>虚假承诺、自筹经费不到位；</a:t>
            </a:r>
          </a:p>
          <a:p>
            <a:pPr marL="457200" indent="-457200" fontAlgn="auto">
              <a:lnSpc>
                <a:spcPct val="150000"/>
              </a:lnSpc>
              <a:spcAft>
                <a:spcPts val="0"/>
              </a:spcAft>
              <a:buFont typeface="+mj-lt"/>
              <a:buAutoNum type="arabicPeriod"/>
              <a:defRPr/>
            </a:pPr>
            <a:r>
              <a:rPr lang="zh-CN" altLang="en-US" sz="2000" dirty="0">
                <a:latin typeface="微软雅黑" panose="020B0503020204020204" pitchFamily="34" charset="-122"/>
                <a:ea typeface="微软雅黑" panose="020B0503020204020204" pitchFamily="34" charset="-122"/>
              </a:rPr>
              <a:t>其他违反国家财经纪律的行为。</a:t>
            </a:r>
          </a:p>
          <a:p>
            <a:endParaRPr lang="zh-CN" altLang="en-US" sz="2000" dirty="0">
              <a:latin typeface="微软雅黑" charset="-122"/>
              <a:ea typeface="微软雅黑" charset="-122"/>
            </a:endParaRPr>
          </a:p>
        </p:txBody>
      </p:sp>
      <p:sp>
        <p:nvSpPr>
          <p:cNvPr id="23555" name="TextBox 7"/>
          <p:cNvSpPr txBox="1">
            <a:spLocks noChangeArrowheads="1"/>
          </p:cNvSpPr>
          <p:nvPr/>
        </p:nvSpPr>
        <p:spPr bwMode="auto">
          <a:xfrm>
            <a:off x="314325" y="268288"/>
            <a:ext cx="59055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buFont typeface="Arial" charset="0"/>
              <a:buNone/>
            </a:pPr>
            <a:r>
              <a:rPr lang="zh-CN" altLang="en-US" sz="4800" b="1" dirty="0" smtClean="0">
                <a:solidFill>
                  <a:srgbClr val="3366FF"/>
                </a:solidFill>
                <a:latin typeface="微软雅黑" charset="-122"/>
                <a:ea typeface="微软雅黑" charset="-122"/>
              </a:rPr>
              <a:t>项目财务验收</a:t>
            </a:r>
            <a:endParaRPr lang="zh-CN" altLang="en-US" sz="4800" b="1" dirty="0">
              <a:solidFill>
                <a:srgbClr val="3366FF"/>
              </a:solidFill>
              <a:latin typeface="微软雅黑" charset="-122"/>
              <a:ea typeface="微软雅黑" charset="-122"/>
            </a:endParaRPr>
          </a:p>
        </p:txBody>
      </p:sp>
    </p:spTree>
    <p:extLst>
      <p:ext uri="{BB962C8B-B14F-4D97-AF65-F5344CB8AC3E}">
        <p14:creationId xmlns:p14="http://schemas.microsoft.com/office/powerpoint/2010/main" val="2457389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txBox="1">
            <a:spLocks/>
          </p:cNvSpPr>
          <p:nvPr/>
        </p:nvSpPr>
        <p:spPr>
          <a:xfrm>
            <a:off x="311150" y="980728"/>
            <a:ext cx="8712200" cy="5040907"/>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Ø"/>
              <a:defRPr/>
            </a:pPr>
            <a:r>
              <a:rPr lang="zh-CN" altLang="en-US" b="1" dirty="0">
                <a:latin typeface="微软雅黑" panose="020B0503020204020204" pitchFamily="34" charset="-122"/>
                <a:ea typeface="微软雅黑" panose="020B0503020204020204" pitchFamily="34" charset="-122"/>
              </a:rPr>
              <a:t>我校国家自然科学基金基本情况</a:t>
            </a:r>
            <a:endParaRPr lang="en-US" altLang="zh-CN" b="1" dirty="0">
              <a:latin typeface="微软雅黑" panose="020B0503020204020204" pitchFamily="34" charset="-122"/>
              <a:ea typeface="微软雅黑" panose="020B0503020204020204" pitchFamily="34" charset="-122"/>
            </a:endParaRPr>
          </a:p>
          <a:p>
            <a:pPr marL="800100" lvl="2" indent="0">
              <a:lnSpc>
                <a:spcPct val="150000"/>
              </a:lnSpc>
              <a:buNone/>
              <a:defRPr/>
            </a:pPr>
            <a:r>
              <a:rPr lang="zh-CN" altLang="en-US" sz="2800" b="1" dirty="0" smtClean="0">
                <a:solidFill>
                  <a:srgbClr val="0070C0"/>
                </a:solidFill>
                <a:latin typeface="微软雅黑" panose="020B0503020204020204" pitchFamily="34" charset="-122"/>
                <a:ea typeface="微软雅黑" panose="020B0503020204020204" pitchFamily="34" charset="-122"/>
              </a:rPr>
              <a:t>存量，年度收入，趋势</a:t>
            </a:r>
            <a:endParaRPr lang="en-US" altLang="zh-CN" sz="2800" b="1" dirty="0" smtClean="0">
              <a:solidFill>
                <a:srgbClr val="0070C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Ø"/>
              <a:defRPr/>
            </a:pPr>
            <a:r>
              <a:rPr lang="zh-CN" altLang="en-US" b="1" dirty="0" smtClean="0">
                <a:latin typeface="微软雅黑" panose="020B0503020204020204" pitchFamily="34" charset="-122"/>
                <a:ea typeface="微软雅黑" panose="020B0503020204020204" pitchFamily="34" charset="-122"/>
              </a:rPr>
              <a:t>怎么做？</a:t>
            </a:r>
            <a:r>
              <a:rPr lang="zh-CN" altLang="en-US" b="1" dirty="0" smtClean="0">
                <a:solidFill>
                  <a:srgbClr val="00B050"/>
                </a:solidFill>
                <a:latin typeface="微软雅黑" panose="020B0503020204020204" pitchFamily="34" charset="-122"/>
                <a:ea typeface="微软雅黑" panose="020B0503020204020204" pitchFamily="34" charset="-122"/>
              </a:rPr>
              <a:t>国家自然科学基金项目预算管理</a:t>
            </a:r>
            <a:endParaRPr lang="en-US" altLang="zh-CN" b="1" dirty="0" smtClean="0">
              <a:solidFill>
                <a:srgbClr val="00B050"/>
              </a:solidFill>
              <a:latin typeface="微软雅黑" panose="020B0503020204020204" pitchFamily="34" charset="-122"/>
              <a:ea typeface="微软雅黑" panose="020B0503020204020204" pitchFamily="34" charset="-122"/>
            </a:endParaRPr>
          </a:p>
          <a:p>
            <a:pPr marL="800100" lvl="2" indent="0">
              <a:lnSpc>
                <a:spcPct val="150000"/>
              </a:lnSpc>
              <a:buNone/>
              <a:defRPr/>
            </a:pPr>
            <a:r>
              <a:rPr lang="zh-CN" altLang="en-US" sz="2800" b="1" dirty="0" smtClean="0">
                <a:solidFill>
                  <a:srgbClr val="0070C0"/>
                </a:solidFill>
                <a:latin typeface="微软雅黑" panose="020B0503020204020204" pitchFamily="34" charset="-122"/>
                <a:ea typeface="微软雅黑" panose="020B0503020204020204" pitchFamily="34" charset="-122"/>
              </a:rPr>
              <a:t>预算</a:t>
            </a:r>
            <a:r>
              <a:rPr lang="zh-CN" altLang="en-US" sz="2800" b="1" dirty="0">
                <a:solidFill>
                  <a:srgbClr val="0070C0"/>
                </a:solidFill>
                <a:latin typeface="微软雅黑" panose="020B0503020204020204" pitchFamily="34" charset="-122"/>
                <a:ea typeface="微软雅黑" panose="020B0503020204020204" pitchFamily="34" charset="-122"/>
              </a:rPr>
              <a:t>编制</a:t>
            </a:r>
            <a:r>
              <a:rPr lang="en-US" altLang="zh-CN" sz="2800" b="1" dirty="0">
                <a:solidFill>
                  <a:srgbClr val="0070C0"/>
                </a:solidFill>
                <a:latin typeface="微软雅黑" panose="020B0503020204020204" pitchFamily="34" charset="-122"/>
                <a:ea typeface="微软雅黑" panose="020B0503020204020204" pitchFamily="34" charset="-122"/>
              </a:rPr>
              <a:t>-</a:t>
            </a:r>
            <a:r>
              <a:rPr lang="zh-CN" altLang="en-US" sz="2800" b="1" dirty="0">
                <a:solidFill>
                  <a:srgbClr val="0070C0"/>
                </a:solidFill>
                <a:latin typeface="微软雅黑" panose="020B0503020204020204" pitchFamily="34" charset="-122"/>
                <a:ea typeface="微软雅黑" panose="020B0503020204020204" pitchFamily="34" charset="-122"/>
              </a:rPr>
              <a:t>批复</a:t>
            </a:r>
            <a:r>
              <a:rPr lang="en-US" altLang="zh-CN" sz="2800" b="1" dirty="0">
                <a:solidFill>
                  <a:srgbClr val="0070C0"/>
                </a:solidFill>
                <a:latin typeface="微软雅黑" panose="020B0503020204020204" pitchFamily="34" charset="-122"/>
                <a:ea typeface="微软雅黑" panose="020B0503020204020204" pitchFamily="34" charset="-122"/>
              </a:rPr>
              <a:t>-</a:t>
            </a:r>
            <a:r>
              <a:rPr lang="zh-CN" altLang="en-US" sz="2800" b="1" dirty="0">
                <a:solidFill>
                  <a:srgbClr val="0070C0"/>
                </a:solidFill>
                <a:latin typeface="微软雅黑" panose="020B0503020204020204" pitchFamily="34" charset="-122"/>
                <a:ea typeface="微软雅黑" panose="020B0503020204020204" pitchFamily="34" charset="-122"/>
              </a:rPr>
              <a:t>执行</a:t>
            </a:r>
            <a:r>
              <a:rPr lang="en-US" altLang="zh-CN" sz="2800" b="1" dirty="0">
                <a:solidFill>
                  <a:srgbClr val="0070C0"/>
                </a:solidFill>
                <a:latin typeface="微软雅黑" panose="020B0503020204020204" pitchFamily="34" charset="-122"/>
                <a:ea typeface="微软雅黑" panose="020B0503020204020204" pitchFamily="34" charset="-122"/>
              </a:rPr>
              <a:t>-</a:t>
            </a:r>
            <a:r>
              <a:rPr lang="zh-CN" altLang="en-US" sz="2800" b="1" dirty="0">
                <a:solidFill>
                  <a:srgbClr val="0070C0"/>
                </a:solidFill>
                <a:latin typeface="微软雅黑" panose="020B0503020204020204" pitchFamily="34" charset="-122"/>
                <a:ea typeface="微软雅黑" panose="020B0503020204020204" pitchFamily="34" charset="-122"/>
              </a:rPr>
              <a:t>调整</a:t>
            </a:r>
            <a:r>
              <a:rPr lang="en-US" altLang="zh-CN" sz="2800" b="1" dirty="0">
                <a:solidFill>
                  <a:srgbClr val="0070C0"/>
                </a:solidFill>
                <a:latin typeface="微软雅黑" panose="020B0503020204020204" pitchFamily="34" charset="-122"/>
                <a:ea typeface="微软雅黑" panose="020B0503020204020204" pitchFamily="34" charset="-122"/>
              </a:rPr>
              <a:t>-</a:t>
            </a:r>
            <a:r>
              <a:rPr lang="zh-CN" altLang="en-US" sz="2800" b="1" dirty="0">
                <a:solidFill>
                  <a:srgbClr val="0070C0"/>
                </a:solidFill>
                <a:latin typeface="微软雅黑" panose="020B0503020204020204" pitchFamily="34" charset="-122"/>
                <a:ea typeface="微软雅黑" panose="020B0503020204020204" pitchFamily="34" charset="-122"/>
              </a:rPr>
              <a:t>评价</a:t>
            </a:r>
            <a:endParaRPr lang="en-US" altLang="zh-CN" sz="2800" b="1" dirty="0">
              <a:solidFill>
                <a:srgbClr val="0070C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Ø"/>
              <a:defRPr/>
            </a:pPr>
            <a:r>
              <a:rPr lang="zh-CN" altLang="en-US" b="1" dirty="0" smtClean="0">
                <a:latin typeface="微软雅黑" panose="020B0503020204020204" pitchFamily="34" charset="-122"/>
                <a:ea typeface="微软雅黑" panose="020B0503020204020204" pitchFamily="34" charset="-122"/>
              </a:rPr>
              <a:t>学校能为大家做什么？</a:t>
            </a:r>
            <a:r>
              <a:rPr lang="zh-CN" altLang="en-US" b="1" dirty="0" smtClean="0">
                <a:solidFill>
                  <a:srgbClr val="00B050"/>
                </a:solidFill>
                <a:latin typeface="微软雅黑" panose="020B0503020204020204" pitchFamily="34" charset="-122"/>
                <a:ea typeface="微软雅黑" panose="020B0503020204020204" pitchFamily="34" charset="-122"/>
              </a:rPr>
              <a:t>科研经费财务管理</a:t>
            </a:r>
            <a:endParaRPr lang="en-US" altLang="zh-CN" b="1" dirty="0" smtClean="0">
              <a:solidFill>
                <a:srgbClr val="00B050"/>
              </a:solidFill>
              <a:latin typeface="微软雅黑" panose="020B0503020204020204" pitchFamily="34" charset="-122"/>
              <a:ea typeface="微软雅黑" panose="020B0503020204020204" pitchFamily="34" charset="-122"/>
            </a:endParaRPr>
          </a:p>
          <a:p>
            <a:pPr marL="800100" lvl="2" indent="0">
              <a:lnSpc>
                <a:spcPct val="150000"/>
              </a:lnSpc>
              <a:buNone/>
              <a:defRPr/>
            </a:pPr>
            <a:r>
              <a:rPr lang="zh-CN" altLang="en-US" sz="2800" b="1" dirty="0">
                <a:solidFill>
                  <a:srgbClr val="0070C0"/>
                </a:solidFill>
                <a:latin typeface="微软雅黑" panose="020B0503020204020204" pitchFamily="34" charset="-122"/>
                <a:ea typeface="微软雅黑" panose="020B0503020204020204" pitchFamily="34" charset="-122"/>
              </a:rPr>
              <a:t>办公地点、办事流程、报销规范、服务理念</a:t>
            </a:r>
            <a:endParaRPr lang="en-US" altLang="zh-CN" sz="2800" b="1" dirty="0">
              <a:solidFill>
                <a:srgbClr val="0070C0"/>
              </a:solidFill>
              <a:latin typeface="微软雅黑" panose="020B0503020204020204" pitchFamily="34" charset="-122"/>
              <a:ea typeface="微软雅黑" panose="020B0503020204020204" pitchFamily="34" charset="-122"/>
            </a:endParaRPr>
          </a:p>
          <a:p>
            <a:pPr marL="0" indent="0" algn="ctr">
              <a:lnSpc>
                <a:spcPct val="125000"/>
              </a:lnSpc>
              <a:buFont typeface="Arial" charset="0"/>
              <a:buNone/>
              <a:defRPr/>
            </a:pPr>
            <a:endParaRPr lang="en-US" altLang="zh-CN" sz="2000" dirty="0" smtClean="0">
              <a:latin typeface="方正小标宋简体" panose="03000509000000000000" pitchFamily="65" charset="-122"/>
              <a:ea typeface="方正小标宋简体" panose="03000509000000000000" pitchFamily="65" charset="-122"/>
            </a:endParaRPr>
          </a:p>
        </p:txBody>
      </p:sp>
    </p:spTree>
    <p:extLst>
      <p:ext uri="{BB962C8B-B14F-4D97-AF65-F5344CB8AC3E}">
        <p14:creationId xmlns:p14="http://schemas.microsoft.com/office/powerpoint/2010/main" val="21982266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7"/>
          <p:cNvSpPr txBox="1">
            <a:spLocks noChangeArrowheads="1"/>
          </p:cNvSpPr>
          <p:nvPr/>
        </p:nvSpPr>
        <p:spPr bwMode="auto">
          <a:xfrm>
            <a:off x="395288" y="260350"/>
            <a:ext cx="36734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buFont typeface="Arial" charset="0"/>
              <a:buNone/>
            </a:pPr>
            <a:r>
              <a:rPr lang="zh-CN" altLang="en-US" sz="4800" b="1">
                <a:solidFill>
                  <a:srgbClr val="3366FF"/>
                </a:solidFill>
                <a:latin typeface="微软雅黑" charset="-122"/>
                <a:ea typeface="微软雅黑" charset="-122"/>
              </a:rPr>
              <a:t>关于调账</a:t>
            </a:r>
          </a:p>
        </p:txBody>
      </p:sp>
      <p:sp>
        <p:nvSpPr>
          <p:cNvPr id="9" name="内容占位符 8"/>
          <p:cNvSpPr txBox="1">
            <a:spLocks/>
          </p:cNvSpPr>
          <p:nvPr/>
        </p:nvSpPr>
        <p:spPr>
          <a:xfrm>
            <a:off x="341313" y="1128713"/>
            <a:ext cx="8569325" cy="4673600"/>
          </a:xfrm>
          <a:prstGeom prst="rect">
            <a:avLst/>
          </a:prstGeom>
        </p:spPr>
        <p:txBody>
          <a:bodyPr/>
          <a:lstStyle>
            <a:lvl1pPr marL="342900" indent="-342900"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r>
              <a:rPr lang="zh-CN" altLang="en-US" sz="4000" dirty="0">
                <a:latin typeface="微软雅黑" charset="-122"/>
                <a:ea typeface="微软雅黑" charset="-122"/>
              </a:rPr>
              <a:t>调账理由必须：</a:t>
            </a:r>
            <a:r>
              <a:rPr lang="zh-CN" altLang="en-US" sz="4000" dirty="0">
                <a:solidFill>
                  <a:srgbClr val="C00000"/>
                </a:solidFill>
                <a:latin typeface="微软雅黑" charset="-122"/>
                <a:ea typeface="微软雅黑" charset="-122"/>
              </a:rPr>
              <a:t>强</a:t>
            </a:r>
            <a:r>
              <a:rPr lang="zh-CN" altLang="en-US" sz="4000" dirty="0">
                <a:latin typeface="微软雅黑" charset="-122"/>
                <a:ea typeface="微软雅黑" charset="-122"/>
              </a:rPr>
              <a:t>相关、</a:t>
            </a:r>
            <a:r>
              <a:rPr lang="zh-CN" altLang="en-US" sz="4000" dirty="0">
                <a:solidFill>
                  <a:srgbClr val="C00000"/>
                </a:solidFill>
                <a:latin typeface="微软雅黑" charset="-122"/>
                <a:ea typeface="微软雅黑" charset="-122"/>
              </a:rPr>
              <a:t>很</a:t>
            </a:r>
            <a:r>
              <a:rPr lang="zh-CN" altLang="en-US" sz="4000" dirty="0">
                <a:latin typeface="微软雅黑" charset="-122"/>
                <a:ea typeface="微软雅黑" charset="-122"/>
              </a:rPr>
              <a:t>必要。</a:t>
            </a:r>
          </a:p>
          <a:p>
            <a:r>
              <a:rPr lang="zh-CN" altLang="en-US" sz="4000" dirty="0" smtClean="0">
                <a:latin typeface="微软雅黑" charset="-122"/>
                <a:ea typeface="微软雅黑" charset="-122"/>
              </a:rPr>
              <a:t>无需突击花钱赶进度。</a:t>
            </a:r>
            <a:endParaRPr lang="en-US" altLang="zh-CN" sz="4000" dirty="0" smtClean="0">
              <a:latin typeface="微软雅黑" charset="-122"/>
              <a:ea typeface="微软雅黑" charset="-122"/>
            </a:endParaRPr>
          </a:p>
          <a:p>
            <a:endParaRPr lang="en-US" altLang="zh-CN" sz="4000" dirty="0" smtClean="0">
              <a:latin typeface="微软雅黑" charset="-122"/>
              <a:ea typeface="微软雅黑" charset="-122"/>
            </a:endParaRPr>
          </a:p>
          <a:p>
            <a:pPr>
              <a:buFont typeface="Arial" charset="0"/>
              <a:buNone/>
            </a:pPr>
            <a:r>
              <a:rPr lang="en-US" altLang="zh-CN" sz="3600" dirty="0" smtClean="0">
                <a:latin typeface="微软雅黑" charset="-122"/>
                <a:ea typeface="微软雅黑" charset="-122"/>
              </a:rPr>
              <a:t>50</a:t>
            </a:r>
            <a:r>
              <a:rPr lang="zh-CN" altLang="en-US" sz="3600" dirty="0">
                <a:latin typeface="微软雅黑" charset="-122"/>
                <a:ea typeface="微软雅黑" charset="-122"/>
              </a:rPr>
              <a:t>号文结余经费管理：项目完成并通过验收后，</a:t>
            </a:r>
            <a:r>
              <a:rPr lang="zh-CN" altLang="en-US" sz="3600" dirty="0">
                <a:solidFill>
                  <a:srgbClr val="C00000"/>
                </a:solidFill>
                <a:latin typeface="微软雅黑" charset="-122"/>
                <a:ea typeface="微软雅黑" charset="-122"/>
              </a:rPr>
              <a:t>按规定留归项目承担单位使用，</a:t>
            </a:r>
            <a:r>
              <a:rPr lang="en-US" altLang="zh-CN" sz="3600" dirty="0">
                <a:solidFill>
                  <a:srgbClr val="C00000"/>
                </a:solidFill>
                <a:latin typeface="微软雅黑" charset="-122"/>
                <a:ea typeface="微软雅黑" charset="-122"/>
              </a:rPr>
              <a:t>2</a:t>
            </a:r>
            <a:r>
              <a:rPr lang="zh-CN" altLang="en-US" sz="3600" dirty="0">
                <a:solidFill>
                  <a:srgbClr val="C00000"/>
                </a:solidFill>
                <a:latin typeface="微软雅黑" charset="-122"/>
                <a:ea typeface="微软雅黑" charset="-122"/>
              </a:rPr>
              <a:t>年</a:t>
            </a:r>
            <a:r>
              <a:rPr lang="zh-CN" altLang="en-US" sz="3600" dirty="0">
                <a:latin typeface="微软雅黑" charset="-122"/>
                <a:ea typeface="微软雅黑" charset="-122"/>
              </a:rPr>
              <a:t>内由单位统筹安排用于科研活动的直接支出；</a:t>
            </a:r>
            <a:r>
              <a:rPr lang="en-US" altLang="zh-CN" sz="3600" dirty="0">
                <a:latin typeface="微软雅黑" charset="-122"/>
                <a:ea typeface="微软雅黑" charset="-122"/>
              </a:rPr>
              <a:t>2</a:t>
            </a:r>
            <a:r>
              <a:rPr lang="zh-CN" altLang="en-US" sz="3600" dirty="0">
                <a:latin typeface="微软雅黑" charset="-122"/>
                <a:ea typeface="微软雅黑" charset="-122"/>
              </a:rPr>
              <a:t>年后未使用完的，原渠道返回。</a:t>
            </a:r>
          </a:p>
          <a:p>
            <a:pPr>
              <a:buFontTx/>
              <a:buAutoNum type="circleNumDbPlain"/>
            </a:pPr>
            <a:endParaRPr lang="en-US" altLang="zh-CN" sz="2400" dirty="0">
              <a:latin typeface="方正小标宋简体" charset="-122"/>
              <a:ea typeface="方正小标宋简体" charset="-122"/>
            </a:endParaRPr>
          </a:p>
        </p:txBody>
      </p:sp>
    </p:spTree>
    <p:extLst>
      <p:ext uri="{BB962C8B-B14F-4D97-AF65-F5344CB8AC3E}">
        <p14:creationId xmlns:p14="http://schemas.microsoft.com/office/powerpoint/2010/main" val="8962635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 calcmode="lin" valueType="num">
                                      <p:cBhvr additive="base">
                                        <p:cTn id="12"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9">
                                            <p:txEl>
                                              <p:pRg st="3" end="3"/>
                                            </p:txEl>
                                          </p:spTgt>
                                        </p:tgtEl>
                                        <p:attrNameLst>
                                          <p:attrName>style.visibility</p:attrName>
                                        </p:attrNameLst>
                                      </p:cBhvr>
                                      <p:to>
                                        <p:strVal val="visible"/>
                                      </p:to>
                                    </p:set>
                                    <p:anim calcmode="lin" valueType="num">
                                      <p:cBhvr additive="base">
                                        <p:cTn id="1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txBox="1">
            <a:spLocks/>
          </p:cNvSpPr>
          <p:nvPr/>
        </p:nvSpPr>
        <p:spPr>
          <a:xfrm>
            <a:off x="311150" y="980728"/>
            <a:ext cx="8712200" cy="5040907"/>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Ø"/>
              <a:defRPr/>
            </a:pPr>
            <a:r>
              <a:rPr lang="zh-CN" altLang="en-US" b="1" dirty="0">
                <a:solidFill>
                  <a:schemeClr val="bg1">
                    <a:lumMod val="65000"/>
                  </a:schemeClr>
                </a:solidFill>
                <a:latin typeface="微软雅黑" panose="020B0503020204020204" pitchFamily="34" charset="-122"/>
                <a:ea typeface="微软雅黑" panose="020B0503020204020204" pitchFamily="34" charset="-122"/>
              </a:rPr>
              <a:t>我校国家自然科学基金基本情况</a:t>
            </a:r>
            <a:endParaRPr lang="en-US" altLang="zh-CN" b="1" dirty="0">
              <a:solidFill>
                <a:schemeClr val="bg1">
                  <a:lumMod val="65000"/>
                </a:schemeClr>
              </a:solidFill>
              <a:latin typeface="微软雅黑" panose="020B0503020204020204" pitchFamily="34" charset="-122"/>
              <a:ea typeface="微软雅黑" panose="020B0503020204020204" pitchFamily="34" charset="-122"/>
            </a:endParaRPr>
          </a:p>
          <a:p>
            <a:pPr marL="800100" lvl="2" indent="0">
              <a:lnSpc>
                <a:spcPct val="150000"/>
              </a:lnSpc>
              <a:buNone/>
              <a:defRPr/>
            </a:pPr>
            <a:r>
              <a:rPr lang="zh-CN" altLang="en-US" sz="2800" b="1" dirty="0">
                <a:solidFill>
                  <a:schemeClr val="bg1">
                    <a:lumMod val="65000"/>
                  </a:schemeClr>
                </a:solidFill>
                <a:latin typeface="微软雅黑" panose="020B0503020204020204" pitchFamily="34" charset="-122"/>
                <a:ea typeface="微软雅黑" panose="020B0503020204020204" pitchFamily="34" charset="-122"/>
              </a:rPr>
              <a:t>收入，存量</a:t>
            </a:r>
            <a:r>
              <a:rPr lang="zh-CN" altLang="en-US" sz="2800" b="1" dirty="0" smtClean="0">
                <a:solidFill>
                  <a:schemeClr val="bg1">
                    <a:lumMod val="65000"/>
                  </a:schemeClr>
                </a:solidFill>
                <a:latin typeface="微软雅黑" panose="020B0503020204020204" pitchFamily="34" charset="-122"/>
                <a:ea typeface="微软雅黑" panose="020B0503020204020204" pitchFamily="34" charset="-122"/>
              </a:rPr>
              <a:t>，趋势</a:t>
            </a:r>
            <a:endParaRPr lang="en-US" altLang="zh-CN" sz="2800" b="1" dirty="0" smtClean="0">
              <a:solidFill>
                <a:schemeClr val="bg1">
                  <a:lumMod val="65000"/>
                </a:schemeClr>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Ø"/>
              <a:defRPr/>
            </a:pPr>
            <a:r>
              <a:rPr lang="zh-CN" altLang="en-US" b="1" dirty="0" smtClean="0">
                <a:solidFill>
                  <a:schemeClr val="bg1">
                    <a:lumMod val="65000"/>
                  </a:schemeClr>
                </a:solidFill>
                <a:latin typeface="微软雅黑" panose="020B0503020204020204" pitchFamily="34" charset="-122"/>
                <a:ea typeface="微软雅黑" panose="020B0503020204020204" pitchFamily="34" charset="-122"/>
              </a:rPr>
              <a:t>国家自然科学基金项目预算管理</a:t>
            </a:r>
            <a:endParaRPr lang="en-US" altLang="zh-CN" b="1" dirty="0" smtClean="0">
              <a:solidFill>
                <a:schemeClr val="bg1">
                  <a:lumMod val="65000"/>
                </a:schemeClr>
              </a:solidFill>
              <a:latin typeface="微软雅黑" panose="020B0503020204020204" pitchFamily="34" charset="-122"/>
              <a:ea typeface="微软雅黑" panose="020B0503020204020204" pitchFamily="34" charset="-122"/>
            </a:endParaRPr>
          </a:p>
          <a:p>
            <a:pPr marL="800100" lvl="2" indent="0">
              <a:lnSpc>
                <a:spcPct val="150000"/>
              </a:lnSpc>
              <a:buNone/>
              <a:defRPr/>
            </a:pPr>
            <a:r>
              <a:rPr lang="zh-CN" altLang="en-US" sz="2800" b="1" dirty="0" smtClean="0">
                <a:solidFill>
                  <a:schemeClr val="bg1">
                    <a:lumMod val="65000"/>
                  </a:schemeClr>
                </a:solidFill>
                <a:latin typeface="微软雅黑" panose="020B0503020204020204" pitchFamily="34" charset="-122"/>
                <a:ea typeface="微软雅黑" panose="020B0503020204020204" pitchFamily="34" charset="-122"/>
              </a:rPr>
              <a:t>预算</a:t>
            </a:r>
            <a:r>
              <a:rPr lang="zh-CN" altLang="en-US" sz="2800" b="1" dirty="0">
                <a:solidFill>
                  <a:schemeClr val="bg1">
                    <a:lumMod val="65000"/>
                  </a:schemeClr>
                </a:solidFill>
                <a:latin typeface="微软雅黑" panose="020B0503020204020204" pitchFamily="34" charset="-122"/>
                <a:ea typeface="微软雅黑" panose="020B0503020204020204" pitchFamily="34" charset="-122"/>
              </a:rPr>
              <a:t>编制</a:t>
            </a:r>
            <a:r>
              <a:rPr lang="en-US" altLang="zh-CN" sz="2800" b="1" dirty="0">
                <a:solidFill>
                  <a:schemeClr val="bg1">
                    <a:lumMod val="65000"/>
                  </a:schemeClr>
                </a:solidFill>
                <a:latin typeface="微软雅黑" panose="020B0503020204020204" pitchFamily="34" charset="-122"/>
                <a:ea typeface="微软雅黑" panose="020B0503020204020204" pitchFamily="34" charset="-122"/>
              </a:rPr>
              <a:t>-</a:t>
            </a:r>
            <a:r>
              <a:rPr lang="zh-CN" altLang="en-US" sz="2800" b="1" dirty="0">
                <a:solidFill>
                  <a:schemeClr val="bg1">
                    <a:lumMod val="65000"/>
                  </a:schemeClr>
                </a:solidFill>
                <a:latin typeface="微软雅黑" panose="020B0503020204020204" pitchFamily="34" charset="-122"/>
                <a:ea typeface="微软雅黑" panose="020B0503020204020204" pitchFamily="34" charset="-122"/>
              </a:rPr>
              <a:t>批复</a:t>
            </a:r>
            <a:r>
              <a:rPr lang="en-US" altLang="zh-CN" sz="2800" b="1" dirty="0">
                <a:solidFill>
                  <a:schemeClr val="bg1">
                    <a:lumMod val="65000"/>
                  </a:schemeClr>
                </a:solidFill>
                <a:latin typeface="微软雅黑" panose="020B0503020204020204" pitchFamily="34" charset="-122"/>
                <a:ea typeface="微软雅黑" panose="020B0503020204020204" pitchFamily="34" charset="-122"/>
              </a:rPr>
              <a:t>-</a:t>
            </a:r>
            <a:r>
              <a:rPr lang="zh-CN" altLang="en-US" sz="2800" b="1" dirty="0">
                <a:solidFill>
                  <a:schemeClr val="bg1">
                    <a:lumMod val="65000"/>
                  </a:schemeClr>
                </a:solidFill>
                <a:latin typeface="微软雅黑" panose="020B0503020204020204" pitchFamily="34" charset="-122"/>
                <a:ea typeface="微软雅黑" panose="020B0503020204020204" pitchFamily="34" charset="-122"/>
              </a:rPr>
              <a:t>执行</a:t>
            </a:r>
            <a:r>
              <a:rPr lang="en-US" altLang="zh-CN" sz="2800" b="1" dirty="0">
                <a:solidFill>
                  <a:schemeClr val="bg1">
                    <a:lumMod val="65000"/>
                  </a:schemeClr>
                </a:solidFill>
                <a:latin typeface="微软雅黑" panose="020B0503020204020204" pitchFamily="34" charset="-122"/>
                <a:ea typeface="微软雅黑" panose="020B0503020204020204" pitchFamily="34" charset="-122"/>
              </a:rPr>
              <a:t>-</a:t>
            </a:r>
            <a:r>
              <a:rPr lang="zh-CN" altLang="en-US" sz="2800" b="1" dirty="0">
                <a:solidFill>
                  <a:schemeClr val="bg1">
                    <a:lumMod val="65000"/>
                  </a:schemeClr>
                </a:solidFill>
                <a:latin typeface="微软雅黑" panose="020B0503020204020204" pitchFamily="34" charset="-122"/>
                <a:ea typeface="微软雅黑" panose="020B0503020204020204" pitchFamily="34" charset="-122"/>
              </a:rPr>
              <a:t>调整</a:t>
            </a:r>
            <a:r>
              <a:rPr lang="en-US" altLang="zh-CN" sz="2800" b="1" dirty="0">
                <a:solidFill>
                  <a:schemeClr val="bg1">
                    <a:lumMod val="65000"/>
                  </a:schemeClr>
                </a:solidFill>
                <a:latin typeface="微软雅黑" panose="020B0503020204020204" pitchFamily="34" charset="-122"/>
                <a:ea typeface="微软雅黑" panose="020B0503020204020204" pitchFamily="34" charset="-122"/>
              </a:rPr>
              <a:t>-</a:t>
            </a:r>
            <a:r>
              <a:rPr lang="zh-CN" altLang="en-US" sz="2800" b="1" dirty="0">
                <a:solidFill>
                  <a:schemeClr val="bg1">
                    <a:lumMod val="65000"/>
                  </a:schemeClr>
                </a:solidFill>
                <a:latin typeface="微软雅黑" panose="020B0503020204020204" pitchFamily="34" charset="-122"/>
                <a:ea typeface="微软雅黑" panose="020B0503020204020204" pitchFamily="34" charset="-122"/>
              </a:rPr>
              <a:t>评价</a:t>
            </a:r>
            <a:endParaRPr lang="en-US" altLang="zh-CN" sz="2800" b="1" dirty="0">
              <a:solidFill>
                <a:schemeClr val="bg1">
                  <a:lumMod val="65000"/>
                </a:schemeClr>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Ø"/>
              <a:defRPr/>
            </a:pPr>
            <a:r>
              <a:rPr lang="zh-CN" altLang="en-US" b="1" dirty="0">
                <a:latin typeface="微软雅黑" panose="020B0503020204020204" pitchFamily="34" charset="-122"/>
                <a:ea typeface="微软雅黑" panose="020B0503020204020204" pitchFamily="34" charset="-122"/>
              </a:rPr>
              <a:t>科研经费财务管理</a:t>
            </a:r>
            <a:endParaRPr lang="en-US" altLang="zh-CN" b="1" dirty="0">
              <a:latin typeface="微软雅黑" panose="020B0503020204020204" pitchFamily="34" charset="-122"/>
              <a:ea typeface="微软雅黑" panose="020B0503020204020204" pitchFamily="34" charset="-122"/>
            </a:endParaRPr>
          </a:p>
          <a:p>
            <a:pPr marL="800100" lvl="2" indent="0">
              <a:lnSpc>
                <a:spcPct val="150000"/>
              </a:lnSpc>
              <a:buNone/>
              <a:defRPr/>
            </a:pPr>
            <a:r>
              <a:rPr lang="zh-CN" altLang="en-US" sz="2800" b="1" dirty="0">
                <a:solidFill>
                  <a:srgbClr val="0070C0"/>
                </a:solidFill>
                <a:latin typeface="微软雅黑" panose="020B0503020204020204" pitchFamily="34" charset="-122"/>
                <a:ea typeface="微软雅黑" panose="020B0503020204020204" pitchFamily="34" charset="-122"/>
              </a:rPr>
              <a:t>办公地点、办事流程、报销规范、服务理念</a:t>
            </a:r>
            <a:endParaRPr lang="en-US" altLang="zh-CN" sz="2800" b="1" dirty="0">
              <a:solidFill>
                <a:srgbClr val="0070C0"/>
              </a:solidFill>
              <a:latin typeface="微软雅黑" panose="020B0503020204020204" pitchFamily="34" charset="-122"/>
              <a:ea typeface="微软雅黑" panose="020B0503020204020204" pitchFamily="34" charset="-122"/>
            </a:endParaRPr>
          </a:p>
          <a:p>
            <a:pPr marL="0" indent="0" algn="ctr">
              <a:lnSpc>
                <a:spcPct val="125000"/>
              </a:lnSpc>
              <a:buFont typeface="Arial" charset="0"/>
              <a:buNone/>
              <a:defRPr/>
            </a:pPr>
            <a:endParaRPr lang="en-US" altLang="zh-CN" sz="2000" dirty="0" smtClean="0">
              <a:latin typeface="方正小标宋简体" panose="03000509000000000000" pitchFamily="65" charset="-122"/>
              <a:ea typeface="方正小标宋简体" panose="03000509000000000000" pitchFamily="65" charset="-122"/>
            </a:endParaRPr>
          </a:p>
        </p:txBody>
      </p:sp>
    </p:spTree>
    <p:extLst>
      <p:ext uri="{BB962C8B-B14F-4D97-AF65-F5344CB8AC3E}">
        <p14:creationId xmlns:p14="http://schemas.microsoft.com/office/powerpoint/2010/main" val="11337234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Box 7"/>
          <p:cNvSpPr txBox="1">
            <a:spLocks noChangeArrowheads="1"/>
          </p:cNvSpPr>
          <p:nvPr/>
        </p:nvSpPr>
        <p:spPr bwMode="auto">
          <a:xfrm>
            <a:off x="314325" y="268288"/>
            <a:ext cx="59055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 typeface="Arial" charset="0"/>
              <a:buNone/>
            </a:pPr>
            <a:r>
              <a:rPr lang="zh-CN" altLang="en-US" sz="4000" b="1" dirty="0" smtClean="0">
                <a:solidFill>
                  <a:srgbClr val="3366FF"/>
                </a:solidFill>
                <a:latin typeface="微软雅黑" pitchFamily="34" charset="-122"/>
                <a:ea typeface="微软雅黑" pitchFamily="34" charset="-122"/>
              </a:rPr>
              <a:t>科研财务管理</a:t>
            </a:r>
            <a:endParaRPr lang="zh-CN" altLang="en-US" sz="4000" b="1" dirty="0">
              <a:solidFill>
                <a:srgbClr val="3366FF"/>
              </a:solidFill>
              <a:latin typeface="微软雅黑" pitchFamily="34" charset="-122"/>
              <a:ea typeface="微软雅黑"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487468907"/>
              </p:ext>
            </p:extLst>
          </p:nvPr>
        </p:nvGraphicFramePr>
        <p:xfrm>
          <a:off x="314324" y="1397000"/>
          <a:ext cx="8626116" cy="3855720"/>
        </p:xfrm>
        <a:graphic>
          <a:graphicData uri="http://schemas.openxmlformats.org/drawingml/2006/table">
            <a:tbl>
              <a:tblPr firstRow="1" bandRow="1">
                <a:tableStyleId>{5C22544A-7EE6-4342-B048-85BDC9FD1C3A}</a:tableStyleId>
              </a:tblPr>
              <a:tblGrid>
                <a:gridCol w="1456055"/>
                <a:gridCol w="1165543"/>
                <a:gridCol w="784991"/>
                <a:gridCol w="1165543"/>
                <a:gridCol w="784991"/>
                <a:gridCol w="1057582"/>
                <a:gridCol w="831556"/>
                <a:gridCol w="1379855"/>
              </a:tblGrid>
              <a:tr h="370840">
                <a:tc>
                  <a:txBody>
                    <a:bodyPr/>
                    <a:lstStyle/>
                    <a:p>
                      <a:pPr algn="ctr"/>
                      <a:r>
                        <a:rPr lang="zh-CN" altLang="en-US" sz="1800" dirty="0" smtClean="0">
                          <a:latin typeface="Microsoft YaHei" charset="-122"/>
                          <a:ea typeface="Microsoft YaHei" charset="-122"/>
                          <a:cs typeface="Microsoft YaHei" charset="-122"/>
                        </a:rPr>
                        <a:t>科研经费</a:t>
                      </a:r>
                      <a:endParaRPr lang="en-US" altLang="zh-CN" sz="1800" dirty="0" smtClean="0">
                        <a:latin typeface="Microsoft YaHei" charset="-122"/>
                        <a:ea typeface="Microsoft YaHei" charset="-122"/>
                        <a:cs typeface="Microsoft YaHei" charset="-122"/>
                      </a:endParaRPr>
                    </a:p>
                    <a:p>
                      <a:pPr algn="ctr"/>
                      <a:r>
                        <a:rPr lang="zh-CN" altLang="en-US" sz="1800" dirty="0" smtClean="0">
                          <a:latin typeface="Microsoft YaHei" charset="-122"/>
                          <a:ea typeface="Microsoft YaHei" charset="-122"/>
                          <a:cs typeface="Microsoft YaHei" charset="-122"/>
                        </a:rPr>
                        <a:t>签字办事</a:t>
                      </a:r>
                      <a:endParaRPr lang="en-US" altLang="zh-CN" sz="1800" dirty="0" smtClean="0">
                        <a:latin typeface="Microsoft YaHei" charset="-122"/>
                        <a:ea typeface="Microsoft YaHei" charset="-122"/>
                        <a:cs typeface="Microsoft YaHei" charset="-122"/>
                      </a:endParaRPr>
                    </a:p>
                    <a:p>
                      <a:pPr algn="ctr"/>
                      <a:r>
                        <a:rPr lang="zh-CN" altLang="en-US" sz="1800" dirty="0" smtClean="0">
                          <a:latin typeface="Microsoft YaHei" charset="-122"/>
                          <a:ea typeface="Microsoft YaHei" charset="-122"/>
                          <a:cs typeface="Microsoft YaHei" charset="-122"/>
                        </a:rPr>
                        <a:t>联系人</a:t>
                      </a:r>
                      <a:endParaRPr lang="zh-CN" altLang="en-US" sz="1800" dirty="0">
                        <a:latin typeface="Microsoft YaHei" charset="-122"/>
                        <a:ea typeface="Microsoft YaHei" charset="-122"/>
                        <a:cs typeface="Microsoft YaHei" charset="-122"/>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Microsoft YaHei" charset="-122"/>
                          <a:ea typeface="Microsoft YaHei" charset="-122"/>
                          <a:cs typeface="Microsoft YaHei" charset="-122"/>
                        </a:rPr>
                        <a:t>分管</a:t>
                      </a:r>
                      <a:endParaRPr lang="en-US" altLang="zh-CN" sz="1800" dirty="0" smtClean="0">
                        <a:latin typeface="Microsoft YaHei" charset="-122"/>
                        <a:ea typeface="Microsoft YaHei" charset="-122"/>
                        <a:cs typeface="Microsoft YaHei"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Microsoft YaHei" charset="-122"/>
                          <a:ea typeface="Microsoft YaHei" charset="-122"/>
                          <a:cs typeface="Microsoft YaHei" charset="-122"/>
                        </a:rPr>
                        <a:t>财务</a:t>
                      </a:r>
                      <a:endParaRPr lang="en-US" altLang="zh-CN" sz="1800" dirty="0" smtClean="0">
                        <a:latin typeface="Microsoft YaHei" charset="-122"/>
                        <a:ea typeface="Microsoft YaHei" charset="-122"/>
                        <a:cs typeface="Microsoft YaHei"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Microsoft YaHei" charset="-122"/>
                          <a:ea typeface="Microsoft YaHei" charset="-122"/>
                          <a:cs typeface="Microsoft YaHei" charset="-122"/>
                        </a:rPr>
                        <a:t>校领导</a:t>
                      </a:r>
                    </a:p>
                  </a:txBody>
                  <a:tcPr anchor="ctr"/>
                </a:tc>
                <a:tc gridSpan="2">
                  <a:txBody>
                    <a:bodyPr/>
                    <a:lstStyle/>
                    <a:p>
                      <a:pPr algn="ctr"/>
                      <a:r>
                        <a:rPr lang="zh-CN" altLang="en-US" sz="1800" dirty="0" smtClean="0">
                          <a:latin typeface="Microsoft YaHei" charset="-122"/>
                          <a:ea typeface="Microsoft YaHei" charset="-122"/>
                          <a:cs typeface="Microsoft YaHei" charset="-122"/>
                        </a:rPr>
                        <a:t>财务</a:t>
                      </a:r>
                      <a:endParaRPr lang="en-US" altLang="zh-CN" sz="1800" dirty="0" smtClean="0">
                        <a:latin typeface="Microsoft YaHei" charset="-122"/>
                        <a:ea typeface="Microsoft YaHei" charset="-122"/>
                        <a:cs typeface="Microsoft YaHei" charset="-122"/>
                      </a:endParaRPr>
                    </a:p>
                    <a:p>
                      <a:pPr algn="ctr"/>
                      <a:r>
                        <a:rPr lang="zh-CN" altLang="en-US" sz="1800" dirty="0" smtClean="0">
                          <a:latin typeface="Microsoft YaHei" charset="-122"/>
                          <a:ea typeface="Microsoft YaHei" charset="-122"/>
                          <a:cs typeface="Microsoft YaHei" charset="-122"/>
                        </a:rPr>
                        <a:t>负责人</a:t>
                      </a:r>
                      <a:endParaRPr lang="zh-CN" altLang="en-US" sz="1800" dirty="0">
                        <a:latin typeface="Microsoft YaHei" charset="-122"/>
                        <a:ea typeface="Microsoft YaHei" charset="-122"/>
                        <a:cs typeface="Microsoft YaHei" charset="-122"/>
                      </a:endParaRPr>
                    </a:p>
                  </a:txBody>
                  <a:tcPr anchor="ctr"/>
                </a:tc>
                <a:tc hMerge="1">
                  <a:txBody>
                    <a:bodyPr/>
                    <a:lstStyle/>
                    <a:p>
                      <a:endParaRPr lang="zh-CN" altLang="en-US" dirty="0"/>
                    </a:p>
                  </a:txBody>
                  <a:tcPr/>
                </a:tc>
                <a:tc gridSpan="4">
                  <a:txBody>
                    <a:bodyPr/>
                    <a:lstStyle/>
                    <a:p>
                      <a:pPr algn="ctr"/>
                      <a:r>
                        <a:rPr lang="zh-CN" altLang="en-US" sz="1800" dirty="0" smtClean="0">
                          <a:latin typeface="Microsoft YaHei" charset="-122"/>
                          <a:ea typeface="Microsoft YaHei" charset="-122"/>
                          <a:cs typeface="Microsoft YaHei" charset="-122"/>
                        </a:rPr>
                        <a:t>财务处科研项目管理科</a:t>
                      </a:r>
                      <a:endParaRPr lang="zh-CN" altLang="en-US" sz="1800" dirty="0">
                        <a:latin typeface="Microsoft YaHei" charset="-122"/>
                        <a:ea typeface="Microsoft YaHei" charset="-122"/>
                        <a:cs typeface="Microsoft YaHei" charset="-122"/>
                      </a:endParaRPr>
                    </a:p>
                  </a:txBody>
                  <a:tcPr anchor="ct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tr>
              <a:tr h="370840">
                <a:tc>
                  <a:txBody>
                    <a:bodyPr/>
                    <a:lstStyle/>
                    <a:p>
                      <a:pPr algn="ctr"/>
                      <a:r>
                        <a:rPr lang="zh-CN" altLang="en-US" sz="1800" b="1" dirty="0" smtClean="0">
                          <a:latin typeface="Microsoft YaHei" charset="-122"/>
                          <a:ea typeface="Microsoft YaHei" charset="-122"/>
                          <a:cs typeface="Microsoft YaHei" charset="-122"/>
                        </a:rPr>
                        <a:t>职务</a:t>
                      </a:r>
                      <a:r>
                        <a:rPr lang="en-US" altLang="zh-CN" sz="1800" b="1" dirty="0" smtClean="0">
                          <a:latin typeface="Microsoft YaHei" charset="-122"/>
                          <a:ea typeface="Microsoft YaHei" charset="-122"/>
                          <a:cs typeface="Microsoft YaHei" charset="-122"/>
                        </a:rPr>
                        <a:t>/</a:t>
                      </a:r>
                      <a:r>
                        <a:rPr lang="zh-CN" altLang="en-US" sz="1800" b="1" dirty="0" smtClean="0">
                          <a:latin typeface="Microsoft YaHei" charset="-122"/>
                          <a:ea typeface="Microsoft YaHei" charset="-122"/>
                          <a:cs typeface="Microsoft YaHei" charset="-122"/>
                        </a:rPr>
                        <a:t>岗位</a:t>
                      </a:r>
                      <a:endParaRPr lang="en-US" altLang="zh-CN" sz="1800" b="1" dirty="0" smtClean="0">
                        <a:latin typeface="Microsoft YaHei" charset="-122"/>
                        <a:ea typeface="Microsoft YaHei" charset="-122"/>
                        <a:cs typeface="Microsoft YaHei" charset="-122"/>
                      </a:endParaRPr>
                    </a:p>
                  </a:txBody>
                  <a:tcPr anchor="ctr"/>
                </a:tc>
                <a:tc>
                  <a:txBody>
                    <a:bodyPr/>
                    <a:lstStyle/>
                    <a:p>
                      <a:pPr algn="ctr"/>
                      <a:r>
                        <a:rPr lang="zh-CN" altLang="en-US" sz="1800" b="1" dirty="0" smtClean="0">
                          <a:latin typeface="Microsoft YaHei" charset="-122"/>
                          <a:ea typeface="Microsoft YaHei" charset="-122"/>
                          <a:cs typeface="Microsoft YaHei" charset="-122"/>
                        </a:rPr>
                        <a:t>副校长</a:t>
                      </a:r>
                      <a:endParaRPr lang="zh-CN" altLang="en-US" sz="1800" b="1" dirty="0">
                        <a:latin typeface="Microsoft YaHei" charset="-122"/>
                        <a:ea typeface="Microsoft YaHei" charset="-122"/>
                        <a:cs typeface="Microsoft YaHei" charset="-122"/>
                      </a:endParaRPr>
                    </a:p>
                  </a:txBody>
                  <a:tcPr anchor="ctr"/>
                </a:tc>
                <a:tc>
                  <a:txBody>
                    <a:bodyPr/>
                    <a:lstStyle/>
                    <a:p>
                      <a:pPr algn="ctr"/>
                      <a:r>
                        <a:rPr lang="zh-CN" altLang="en-US" sz="1800" b="1" dirty="0" smtClean="0">
                          <a:latin typeface="Microsoft YaHei" charset="-122"/>
                          <a:ea typeface="Microsoft YaHei" charset="-122"/>
                          <a:cs typeface="Microsoft YaHei" charset="-122"/>
                        </a:rPr>
                        <a:t>处长</a:t>
                      </a:r>
                      <a:endParaRPr lang="zh-CN" altLang="en-US" sz="1800" b="1" dirty="0">
                        <a:latin typeface="Microsoft YaHei" charset="-122"/>
                        <a:ea typeface="Microsoft YaHei" charset="-122"/>
                        <a:cs typeface="Microsoft YaHei" charset="-122"/>
                      </a:endParaRPr>
                    </a:p>
                  </a:txBody>
                  <a:tcPr anchor="ctr"/>
                </a:tc>
                <a:tc>
                  <a:txBody>
                    <a:bodyPr/>
                    <a:lstStyle/>
                    <a:p>
                      <a:pPr algn="ctr"/>
                      <a:r>
                        <a:rPr lang="zh-CN" altLang="en-US" sz="1800" b="1" dirty="0" smtClean="0">
                          <a:latin typeface="Microsoft YaHei" charset="-122"/>
                          <a:ea typeface="Microsoft YaHei" charset="-122"/>
                          <a:cs typeface="Microsoft YaHei" charset="-122"/>
                        </a:rPr>
                        <a:t>副处长</a:t>
                      </a:r>
                      <a:endParaRPr lang="zh-CN" altLang="en-US" sz="1800" b="1" dirty="0">
                        <a:latin typeface="Microsoft YaHei" charset="-122"/>
                        <a:ea typeface="Microsoft YaHei" charset="-122"/>
                        <a:cs typeface="Microsoft YaHei" charset="-122"/>
                      </a:endParaRPr>
                    </a:p>
                  </a:txBody>
                  <a:tcPr anchor="ctr"/>
                </a:tc>
                <a:tc>
                  <a:txBody>
                    <a:bodyPr/>
                    <a:lstStyle/>
                    <a:p>
                      <a:pPr algn="ctr"/>
                      <a:r>
                        <a:rPr lang="zh-CN" altLang="en-US" sz="1800" b="1" dirty="0" smtClean="0">
                          <a:latin typeface="Microsoft YaHei" charset="-122"/>
                          <a:ea typeface="Microsoft YaHei" charset="-122"/>
                          <a:cs typeface="Microsoft YaHei" charset="-122"/>
                        </a:rPr>
                        <a:t>科长</a:t>
                      </a:r>
                      <a:endParaRPr lang="zh-CN" altLang="en-US" sz="1800" b="1" dirty="0">
                        <a:latin typeface="Microsoft YaHei" charset="-122"/>
                        <a:ea typeface="Microsoft YaHei" charset="-122"/>
                        <a:cs typeface="Microsoft YaHei" charset="-122"/>
                      </a:endParaRPr>
                    </a:p>
                  </a:txBody>
                  <a:tcPr anchor="ctr"/>
                </a:tc>
                <a:tc>
                  <a:txBody>
                    <a:bodyPr/>
                    <a:lstStyle/>
                    <a:p>
                      <a:pPr algn="ctr"/>
                      <a:r>
                        <a:rPr lang="zh-CN" altLang="en-US" sz="1800" b="1" dirty="0" smtClean="0">
                          <a:latin typeface="Microsoft YaHei" charset="-122"/>
                          <a:ea typeface="Microsoft YaHei" charset="-122"/>
                          <a:cs typeface="Microsoft YaHei" charset="-122"/>
                        </a:rPr>
                        <a:t>票据</a:t>
                      </a:r>
                      <a:endParaRPr lang="zh-CN" altLang="en-US" sz="1800" b="1" dirty="0">
                        <a:latin typeface="Microsoft YaHei" charset="-122"/>
                        <a:ea typeface="Microsoft YaHei" charset="-122"/>
                        <a:cs typeface="Microsoft YaHei" charset="-122"/>
                      </a:endParaRPr>
                    </a:p>
                  </a:txBody>
                  <a:tcPr anchor="ctr"/>
                </a:tc>
                <a:tc>
                  <a:txBody>
                    <a:bodyPr/>
                    <a:lstStyle/>
                    <a:p>
                      <a:pPr algn="ctr"/>
                      <a:r>
                        <a:rPr lang="zh-CN" altLang="en-US" sz="1800" b="1" dirty="0" smtClean="0">
                          <a:latin typeface="Microsoft YaHei" charset="-122"/>
                          <a:ea typeface="Microsoft YaHei" charset="-122"/>
                          <a:cs typeface="Microsoft YaHei" charset="-122"/>
                        </a:rPr>
                        <a:t>入账</a:t>
                      </a:r>
                      <a:endParaRPr lang="zh-CN" altLang="en-US" sz="1800" b="1" dirty="0">
                        <a:latin typeface="Microsoft YaHei" charset="-122"/>
                        <a:ea typeface="Microsoft YaHei" charset="-122"/>
                        <a:cs typeface="Microsoft YaHei" charset="-122"/>
                      </a:endParaRPr>
                    </a:p>
                  </a:txBody>
                  <a:tcPr anchor="ctr"/>
                </a:tc>
                <a:tc>
                  <a:txBody>
                    <a:bodyPr/>
                    <a:lstStyle/>
                    <a:p>
                      <a:pPr algn="ctr"/>
                      <a:r>
                        <a:rPr lang="zh-CN" altLang="en-US" sz="1800" b="1" dirty="0" smtClean="0">
                          <a:latin typeface="Microsoft YaHei" charset="-122"/>
                          <a:ea typeface="Microsoft YaHei" charset="-122"/>
                          <a:cs typeface="Microsoft YaHei" charset="-122"/>
                        </a:rPr>
                        <a:t>报销</a:t>
                      </a:r>
                      <a:endParaRPr lang="zh-CN" altLang="en-US" sz="1800" b="1" dirty="0">
                        <a:latin typeface="Microsoft YaHei" charset="-122"/>
                        <a:ea typeface="Microsoft YaHei" charset="-122"/>
                        <a:cs typeface="Microsoft YaHei" charset="-122"/>
                      </a:endParaRPr>
                    </a:p>
                  </a:txBody>
                  <a:tcPr anchor="ctr"/>
                </a:tc>
              </a:tr>
              <a:tr h="370840">
                <a:tc>
                  <a:txBody>
                    <a:bodyPr/>
                    <a:lstStyle/>
                    <a:p>
                      <a:pPr algn="ctr"/>
                      <a:r>
                        <a:rPr lang="zh-CN" altLang="en-US" sz="1800" dirty="0" smtClean="0">
                          <a:latin typeface="Microsoft YaHei" charset="-122"/>
                          <a:ea typeface="Microsoft YaHei" charset="-122"/>
                          <a:cs typeface="Microsoft YaHei" charset="-122"/>
                        </a:rPr>
                        <a:t>姓名</a:t>
                      </a:r>
                      <a:endParaRPr lang="zh-CN" altLang="en-US" sz="1800" dirty="0">
                        <a:latin typeface="Microsoft YaHei" charset="-122"/>
                        <a:ea typeface="Microsoft YaHei" charset="-122"/>
                        <a:cs typeface="Microsoft YaHei" charset="-122"/>
                      </a:endParaRPr>
                    </a:p>
                  </a:txBody>
                  <a:tcPr anchor="ctr"/>
                </a:tc>
                <a:tc>
                  <a:txBody>
                    <a:bodyPr/>
                    <a:lstStyle/>
                    <a:p>
                      <a:pPr algn="ctr"/>
                      <a:r>
                        <a:rPr lang="zh-CN" altLang="en-US" sz="1800" dirty="0" smtClean="0">
                          <a:latin typeface="Microsoft YaHei" charset="-122"/>
                          <a:ea typeface="Microsoft YaHei" charset="-122"/>
                          <a:cs typeface="Microsoft YaHei" charset="-122"/>
                        </a:rPr>
                        <a:t>李双辰</a:t>
                      </a:r>
                      <a:endParaRPr lang="zh-CN" altLang="en-US" sz="1800" dirty="0">
                        <a:latin typeface="Microsoft YaHei" charset="-122"/>
                        <a:ea typeface="Microsoft YaHei" charset="-122"/>
                        <a:cs typeface="Microsoft YaHei" charset="-122"/>
                      </a:endParaRPr>
                    </a:p>
                  </a:txBody>
                  <a:tcPr anchor="ctr"/>
                </a:tc>
                <a:tc>
                  <a:txBody>
                    <a:bodyPr/>
                    <a:lstStyle/>
                    <a:p>
                      <a:pPr algn="ctr"/>
                      <a:r>
                        <a:rPr lang="zh-CN" altLang="en-US" sz="1800" dirty="0" smtClean="0">
                          <a:latin typeface="Microsoft YaHei" charset="-122"/>
                          <a:ea typeface="Microsoft YaHei" charset="-122"/>
                          <a:cs typeface="Microsoft YaHei" charset="-122"/>
                        </a:rPr>
                        <a:t>潘洁</a:t>
                      </a:r>
                      <a:endParaRPr lang="zh-CN" altLang="en-US" sz="1800" dirty="0">
                        <a:latin typeface="Microsoft YaHei" charset="-122"/>
                        <a:ea typeface="Microsoft YaHei" charset="-122"/>
                        <a:cs typeface="Microsoft YaHei" charset="-122"/>
                      </a:endParaRPr>
                    </a:p>
                  </a:txBody>
                  <a:tcPr anchor="ctr"/>
                </a:tc>
                <a:tc>
                  <a:txBody>
                    <a:bodyPr/>
                    <a:lstStyle/>
                    <a:p>
                      <a:pPr algn="ctr"/>
                      <a:r>
                        <a:rPr lang="zh-CN" altLang="en-US" sz="1800" dirty="0" smtClean="0">
                          <a:latin typeface="Microsoft YaHei" charset="-122"/>
                          <a:ea typeface="Microsoft YaHei" charset="-122"/>
                          <a:cs typeface="Microsoft YaHei" charset="-122"/>
                        </a:rPr>
                        <a:t>杨利国</a:t>
                      </a:r>
                      <a:endParaRPr lang="zh-CN" altLang="en-US" sz="1800" dirty="0">
                        <a:latin typeface="Microsoft YaHei" charset="-122"/>
                        <a:ea typeface="Microsoft YaHei" charset="-122"/>
                        <a:cs typeface="Microsoft YaHei" charset="-122"/>
                      </a:endParaRPr>
                    </a:p>
                  </a:txBody>
                  <a:tcPr anchor="ctr"/>
                </a:tc>
                <a:tc>
                  <a:txBody>
                    <a:bodyPr/>
                    <a:lstStyle/>
                    <a:p>
                      <a:pPr algn="ctr"/>
                      <a:r>
                        <a:rPr lang="zh-CN" altLang="en-US" sz="1800" dirty="0" smtClean="0">
                          <a:latin typeface="Microsoft YaHei" charset="-122"/>
                          <a:ea typeface="Microsoft YaHei" charset="-122"/>
                          <a:cs typeface="Microsoft YaHei" charset="-122"/>
                        </a:rPr>
                        <a:t>张静</a:t>
                      </a:r>
                      <a:endParaRPr lang="zh-CN" altLang="en-US" sz="1800" dirty="0">
                        <a:latin typeface="Microsoft YaHei" charset="-122"/>
                        <a:ea typeface="Microsoft YaHei" charset="-122"/>
                        <a:cs typeface="Microsoft YaHei" charset="-122"/>
                      </a:endParaRPr>
                    </a:p>
                  </a:txBody>
                  <a:tcPr anchor="ctr"/>
                </a:tc>
                <a:tc>
                  <a:txBody>
                    <a:bodyPr/>
                    <a:lstStyle/>
                    <a:p>
                      <a:pPr algn="ctr"/>
                      <a:r>
                        <a:rPr lang="zh-CN" altLang="en-US" sz="1800" dirty="0" smtClean="0">
                          <a:latin typeface="Microsoft YaHei" charset="-122"/>
                          <a:ea typeface="Microsoft YaHei" charset="-122"/>
                          <a:cs typeface="Microsoft YaHei" charset="-122"/>
                        </a:rPr>
                        <a:t>陈彦君</a:t>
                      </a:r>
                      <a:endParaRPr lang="zh-CN" altLang="en-US" sz="1800" dirty="0">
                        <a:latin typeface="Microsoft YaHei" charset="-122"/>
                        <a:ea typeface="Microsoft YaHei" charset="-122"/>
                        <a:cs typeface="Microsoft YaHei" charset="-122"/>
                      </a:endParaRPr>
                    </a:p>
                  </a:txBody>
                  <a:tcPr anchor="ctr"/>
                </a:tc>
                <a:tc>
                  <a:txBody>
                    <a:bodyPr/>
                    <a:lstStyle/>
                    <a:p>
                      <a:pPr algn="ctr"/>
                      <a:r>
                        <a:rPr lang="zh-CN" altLang="en-US" sz="1800" dirty="0" smtClean="0">
                          <a:latin typeface="Microsoft YaHei" charset="-122"/>
                          <a:ea typeface="Microsoft YaHei" charset="-122"/>
                          <a:cs typeface="Microsoft YaHei" charset="-122"/>
                        </a:rPr>
                        <a:t>李凤</a:t>
                      </a:r>
                      <a:endParaRPr lang="zh-CN" altLang="en-US" sz="1800" dirty="0">
                        <a:latin typeface="Microsoft YaHei" charset="-122"/>
                        <a:ea typeface="Microsoft YaHei" charset="-122"/>
                        <a:cs typeface="Microsoft YaHei" charset="-122"/>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Microsoft YaHei" charset="-122"/>
                          <a:ea typeface="Microsoft YaHei" charset="-122"/>
                          <a:cs typeface="Microsoft YaHei" charset="-122"/>
                        </a:rPr>
                        <a:t>战歌</a:t>
                      </a:r>
                      <a:endParaRPr lang="en-US" altLang="zh-CN" sz="1800" dirty="0" smtClean="0">
                        <a:latin typeface="Microsoft YaHei" charset="-122"/>
                        <a:ea typeface="Microsoft YaHei" charset="-122"/>
                        <a:cs typeface="Microsoft YaHei"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Microsoft YaHei" charset="-122"/>
                          <a:ea typeface="Microsoft YaHei" charset="-122"/>
                          <a:cs typeface="Microsoft YaHei" charset="-122"/>
                        </a:rPr>
                        <a:t>尹国贤</a:t>
                      </a:r>
                      <a:endParaRPr lang="en-US" altLang="zh-CN" sz="1800" dirty="0" smtClean="0">
                        <a:latin typeface="Microsoft YaHei" charset="-122"/>
                        <a:ea typeface="Microsoft YaHei" charset="-122"/>
                        <a:cs typeface="Microsoft YaHei"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Microsoft YaHei" charset="-122"/>
                          <a:ea typeface="Microsoft YaHei" charset="-122"/>
                          <a:cs typeface="Microsoft YaHei" charset="-122"/>
                        </a:rPr>
                        <a:t>孙元欣</a:t>
                      </a:r>
                      <a:endParaRPr lang="en-US" altLang="zh-CN" sz="1800" dirty="0" smtClean="0">
                        <a:latin typeface="Microsoft YaHei" charset="-122"/>
                        <a:ea typeface="Microsoft YaHei" charset="-122"/>
                        <a:cs typeface="Microsoft YaHei" charset="-122"/>
                      </a:endParaRPr>
                    </a:p>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800" dirty="0" smtClean="0">
                          <a:latin typeface="Microsoft YaHei" charset="-122"/>
                          <a:ea typeface="Microsoft YaHei" charset="-122"/>
                          <a:cs typeface="Microsoft YaHei" charset="-122"/>
                        </a:rPr>
                        <a:t>吕伟</a:t>
                      </a:r>
                    </a:p>
                  </a:txBody>
                  <a:tcPr anchor="ctr"/>
                </a:tc>
              </a:tr>
              <a:tr h="370840">
                <a:tc>
                  <a:txBody>
                    <a:bodyPr/>
                    <a:lstStyle/>
                    <a:p>
                      <a:pPr algn="ctr"/>
                      <a:r>
                        <a:rPr lang="zh-CN" altLang="en-US" sz="1800" dirty="0" smtClean="0">
                          <a:latin typeface="Microsoft YaHei" charset="-122"/>
                          <a:ea typeface="Microsoft YaHei" charset="-122"/>
                          <a:cs typeface="Microsoft YaHei" charset="-122"/>
                        </a:rPr>
                        <a:t>办公室</a:t>
                      </a:r>
                      <a:endParaRPr lang="en-US" altLang="zh-CN" sz="1800" dirty="0" smtClean="0">
                        <a:latin typeface="Microsoft YaHei" charset="-122"/>
                        <a:ea typeface="Microsoft YaHei" charset="-122"/>
                        <a:cs typeface="Microsoft YaHei" charset="-122"/>
                      </a:endParaRPr>
                    </a:p>
                    <a:p>
                      <a:pPr algn="ctr"/>
                      <a:r>
                        <a:rPr lang="en-US" altLang="zh-CN" sz="1800" dirty="0" smtClean="0">
                          <a:latin typeface="Microsoft YaHei" charset="-122"/>
                          <a:ea typeface="Microsoft YaHei" charset="-122"/>
                          <a:cs typeface="Microsoft YaHei" charset="-122"/>
                        </a:rPr>
                        <a:t>|</a:t>
                      </a:r>
                      <a:r>
                        <a:rPr lang="zh-CN" altLang="en-US" sz="1800" dirty="0" smtClean="0">
                          <a:latin typeface="Microsoft YaHei" charset="-122"/>
                          <a:ea typeface="Microsoft YaHei" charset="-122"/>
                          <a:cs typeface="Microsoft YaHei" charset="-122"/>
                        </a:rPr>
                        <a:t>窗口</a:t>
                      </a:r>
                      <a:endParaRPr lang="zh-CN" altLang="en-US" sz="1800" dirty="0">
                        <a:latin typeface="Microsoft YaHei" charset="-122"/>
                        <a:ea typeface="Microsoft YaHei" charset="-122"/>
                        <a:cs typeface="Microsoft YaHei" charset="-122"/>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latin typeface="Microsoft YaHei" charset="-122"/>
                          <a:ea typeface="Microsoft YaHei" charset="-122"/>
                          <a:cs typeface="Microsoft YaHei" charset="-122"/>
                        </a:rPr>
                        <a:t>D910</a:t>
                      </a:r>
                      <a:endParaRPr lang="zh-CN" altLang="en-US" sz="1800" dirty="0" smtClean="0">
                        <a:latin typeface="Microsoft YaHei" charset="-122"/>
                        <a:ea typeface="Microsoft YaHei" charset="-122"/>
                        <a:cs typeface="Microsoft YaHei" charset="-122"/>
                      </a:endParaRPr>
                    </a:p>
                  </a:txBody>
                  <a:tcPr anchor="ctr"/>
                </a:tc>
                <a:tc>
                  <a:txBody>
                    <a:bodyPr/>
                    <a:lstStyle/>
                    <a:p>
                      <a:pPr algn="ctr"/>
                      <a:r>
                        <a:rPr lang="en-US" altLang="zh-CN" sz="1800" dirty="0" smtClean="0">
                          <a:latin typeface="Microsoft YaHei" charset="-122"/>
                          <a:ea typeface="Microsoft YaHei" charset="-122"/>
                          <a:cs typeface="Microsoft YaHei" charset="-122"/>
                        </a:rPr>
                        <a:t>D319</a:t>
                      </a:r>
                      <a:endParaRPr lang="zh-CN" altLang="en-US" sz="1800" dirty="0">
                        <a:latin typeface="Microsoft YaHei" charset="-122"/>
                        <a:ea typeface="Microsoft YaHei" charset="-122"/>
                        <a:cs typeface="Microsoft YaHei" charset="-122"/>
                      </a:endParaRPr>
                    </a:p>
                  </a:txBody>
                  <a:tcPr anchor="ctr"/>
                </a:tc>
                <a:tc>
                  <a:txBody>
                    <a:bodyPr/>
                    <a:lstStyle/>
                    <a:p>
                      <a:pPr algn="ctr"/>
                      <a:r>
                        <a:rPr lang="en-US" altLang="zh-CN" sz="1800" dirty="0" smtClean="0">
                          <a:latin typeface="Microsoft YaHei" charset="-122"/>
                          <a:ea typeface="Microsoft YaHei" charset="-122"/>
                          <a:cs typeface="Microsoft YaHei" charset="-122"/>
                        </a:rPr>
                        <a:t>D305</a:t>
                      </a:r>
                      <a:endParaRPr lang="zh-CN" altLang="en-US" sz="1800" dirty="0">
                        <a:latin typeface="Microsoft YaHei" charset="-122"/>
                        <a:ea typeface="Microsoft YaHei" charset="-122"/>
                        <a:cs typeface="Microsoft YaHei" charset="-122"/>
                      </a:endParaRPr>
                    </a:p>
                  </a:txBody>
                  <a:tcPr anchor="ctr"/>
                </a:tc>
                <a:tc>
                  <a:txBody>
                    <a:bodyPr/>
                    <a:lstStyle/>
                    <a:p>
                      <a:pPr algn="ctr"/>
                      <a:r>
                        <a:rPr lang="en-US" altLang="zh-CN" sz="1800" dirty="0" smtClean="0">
                          <a:latin typeface="Microsoft YaHei" charset="-122"/>
                          <a:ea typeface="Microsoft YaHei" charset="-122"/>
                          <a:cs typeface="Microsoft YaHei" charset="-122"/>
                        </a:rPr>
                        <a:t>D307</a:t>
                      </a:r>
                      <a:r>
                        <a:rPr lang="zh-CN" altLang="en-US" sz="1800" b="0" i="0" kern="1200" dirty="0" smtClean="0">
                          <a:solidFill>
                            <a:schemeClr val="dk1"/>
                          </a:solidFill>
                          <a:effectLst/>
                          <a:latin typeface="Microsoft YaHei" charset="-122"/>
                          <a:ea typeface="Microsoft YaHei" charset="-122"/>
                          <a:cs typeface="Microsoft YaHei" charset="-122"/>
                        </a:rPr>
                        <a:t>⑤</a:t>
                      </a:r>
                      <a:endParaRPr lang="zh-CN" altLang="en-US" sz="1800" dirty="0">
                        <a:latin typeface="Microsoft YaHei" charset="-122"/>
                        <a:ea typeface="Microsoft YaHei" charset="-122"/>
                        <a:cs typeface="Microsoft YaHei" charset="-122"/>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800" dirty="0" smtClean="0">
                          <a:latin typeface="Microsoft YaHei" charset="-122"/>
                          <a:ea typeface="Microsoft YaHei" charset="-122"/>
                          <a:cs typeface="Microsoft YaHei" charset="-122"/>
                        </a:rPr>
                        <a:t>D307</a:t>
                      </a:r>
                    </a:p>
                    <a:p>
                      <a:pPr algn="ctr"/>
                      <a:r>
                        <a:rPr lang="zh-CN" altLang="en-US" sz="1800" b="0" i="0" kern="1200" dirty="0" smtClean="0">
                          <a:solidFill>
                            <a:schemeClr val="dk1"/>
                          </a:solidFill>
                          <a:effectLst/>
                          <a:latin typeface="Microsoft YaHei" charset="-122"/>
                          <a:ea typeface="Microsoft YaHei" charset="-122"/>
                          <a:cs typeface="Microsoft YaHei" charset="-122"/>
                        </a:rPr>
                        <a:t>③</a:t>
                      </a:r>
                      <a:endParaRPr lang="zh-CN" altLang="en-US" sz="1800" dirty="0">
                        <a:latin typeface="Microsoft YaHei" charset="-122"/>
                        <a:ea typeface="Microsoft YaHei" charset="-122"/>
                        <a:cs typeface="Microsoft YaHei" charset="-122"/>
                      </a:endParaRPr>
                    </a:p>
                  </a:txBody>
                  <a:tcPr anchor="ctr"/>
                </a:tc>
                <a:tc>
                  <a:txBody>
                    <a:bodyPr/>
                    <a:lstStyle/>
                    <a:p>
                      <a:pPr algn="ctr"/>
                      <a:r>
                        <a:rPr lang="en-US" altLang="zh-CN" sz="1800" dirty="0" smtClean="0">
                          <a:latin typeface="Microsoft YaHei" charset="-122"/>
                          <a:ea typeface="Microsoft YaHei" charset="-122"/>
                          <a:cs typeface="Microsoft YaHei" charset="-122"/>
                        </a:rPr>
                        <a:t>D307</a:t>
                      </a:r>
                    </a:p>
                    <a:p>
                      <a:pPr algn="ctr"/>
                      <a:r>
                        <a:rPr lang="zh-CN" altLang="en-US" sz="1800" b="0" i="0" kern="1200" dirty="0" smtClean="0">
                          <a:solidFill>
                            <a:schemeClr val="dk1"/>
                          </a:solidFill>
                          <a:effectLst/>
                          <a:latin typeface="Microsoft YaHei" charset="-122"/>
                          <a:ea typeface="Microsoft YaHei" charset="-122"/>
                          <a:cs typeface="Microsoft YaHei" charset="-122"/>
                        </a:rPr>
                        <a:t>④</a:t>
                      </a:r>
                      <a:endParaRPr lang="zh-CN" altLang="en-US" sz="1800" dirty="0">
                        <a:latin typeface="Microsoft YaHei" charset="-122"/>
                        <a:ea typeface="Microsoft YaHei" charset="-122"/>
                        <a:cs typeface="Microsoft YaHei" charset="-122"/>
                      </a:endParaRPr>
                    </a:p>
                  </a:txBody>
                  <a:tcPr anchor="ctr"/>
                </a:tc>
                <a:tc>
                  <a:txBody>
                    <a:bodyPr/>
                    <a:lstStyle/>
                    <a:p>
                      <a:pPr algn="ctr"/>
                      <a:r>
                        <a:rPr lang="en-US" altLang="zh-CN" sz="1800" dirty="0" smtClean="0">
                          <a:latin typeface="Microsoft YaHei" charset="-122"/>
                          <a:ea typeface="Microsoft YaHei" charset="-122"/>
                          <a:cs typeface="Microsoft YaHei" charset="-122"/>
                        </a:rPr>
                        <a:t>D307</a:t>
                      </a:r>
                    </a:p>
                    <a:p>
                      <a:pPr algn="ctr"/>
                      <a:r>
                        <a:rPr lang="zh-CN" altLang="en-US" sz="1800" b="0" i="0" kern="1200" dirty="0" smtClean="0">
                          <a:solidFill>
                            <a:schemeClr val="dk1"/>
                          </a:solidFill>
                          <a:effectLst/>
                          <a:latin typeface="Microsoft YaHei" charset="-122"/>
                          <a:ea typeface="Microsoft YaHei" charset="-122"/>
                          <a:cs typeface="Microsoft YaHei" charset="-122"/>
                        </a:rPr>
                        <a:t>②⑥⑦⑧</a:t>
                      </a:r>
                      <a:endParaRPr lang="zh-CN" altLang="en-US" sz="1800" dirty="0">
                        <a:latin typeface="Microsoft YaHei" charset="-122"/>
                        <a:ea typeface="Microsoft YaHei" charset="-122"/>
                        <a:cs typeface="Microsoft YaHei" charset="-122"/>
                      </a:endParaRPr>
                    </a:p>
                  </a:txBody>
                  <a:tcPr anchor="ctr"/>
                </a:tc>
              </a:tr>
              <a:tr h="370840">
                <a:tc>
                  <a:txBody>
                    <a:bodyPr/>
                    <a:lstStyle/>
                    <a:p>
                      <a:pPr algn="ctr"/>
                      <a:r>
                        <a:rPr lang="zh-CN" altLang="en-US" sz="1800" dirty="0" smtClean="0">
                          <a:latin typeface="Microsoft YaHei" charset="-122"/>
                          <a:ea typeface="Microsoft YaHei" charset="-122"/>
                          <a:cs typeface="Microsoft YaHei" charset="-122"/>
                        </a:rPr>
                        <a:t>电话</a:t>
                      </a:r>
                      <a:endParaRPr lang="zh-CN" altLang="en-US" sz="1800" dirty="0">
                        <a:latin typeface="Microsoft YaHei" charset="-122"/>
                        <a:ea typeface="Microsoft YaHei" charset="-122"/>
                        <a:cs typeface="Microsoft YaHei" charset="-122"/>
                      </a:endParaRPr>
                    </a:p>
                  </a:txBody>
                  <a:tcPr anchor="ctr"/>
                </a:tc>
                <a:tc>
                  <a:txBody>
                    <a:bodyPr/>
                    <a:lstStyle/>
                    <a:p>
                      <a:pPr algn="ctr"/>
                      <a:endParaRPr lang="zh-CN" altLang="en-US" sz="1800" dirty="0">
                        <a:latin typeface="Microsoft YaHei" charset="-122"/>
                        <a:ea typeface="Microsoft YaHei" charset="-122"/>
                        <a:cs typeface="Microsoft YaHei" charset="-122"/>
                      </a:endParaRPr>
                    </a:p>
                  </a:txBody>
                  <a:tcPr anchor="ctr"/>
                </a:tc>
                <a:tc>
                  <a:txBody>
                    <a:bodyPr/>
                    <a:lstStyle/>
                    <a:p>
                      <a:pPr algn="ctr"/>
                      <a:endParaRPr lang="zh-CN" altLang="en-US" sz="1800" dirty="0">
                        <a:latin typeface="Microsoft YaHei" charset="-122"/>
                        <a:ea typeface="Microsoft YaHei" charset="-122"/>
                        <a:cs typeface="Microsoft YaHei" charset="-122"/>
                      </a:endParaRPr>
                    </a:p>
                  </a:txBody>
                  <a:tcPr anchor="ctr"/>
                </a:tc>
                <a:tc>
                  <a:txBody>
                    <a:bodyPr/>
                    <a:lstStyle/>
                    <a:p>
                      <a:pPr algn="ctr"/>
                      <a:r>
                        <a:rPr lang="en-US" altLang="zh-CN" sz="1800" dirty="0" smtClean="0">
                          <a:latin typeface="Microsoft YaHei" charset="-122"/>
                          <a:ea typeface="Microsoft YaHei" charset="-122"/>
                          <a:cs typeface="Microsoft YaHei" charset="-122"/>
                        </a:rPr>
                        <a:t>2622</a:t>
                      </a:r>
                      <a:endParaRPr lang="zh-CN" altLang="en-US" sz="1800" dirty="0">
                        <a:latin typeface="Microsoft YaHei" charset="-122"/>
                        <a:ea typeface="Microsoft YaHei" charset="-122"/>
                        <a:cs typeface="Microsoft YaHei" charset="-122"/>
                      </a:endParaRPr>
                    </a:p>
                  </a:txBody>
                  <a:tcPr anchor="ctr"/>
                </a:tc>
                <a:tc>
                  <a:txBody>
                    <a:bodyPr/>
                    <a:lstStyle/>
                    <a:p>
                      <a:pPr algn="ctr"/>
                      <a:r>
                        <a:rPr lang="en-US" altLang="zh-CN" sz="1800" dirty="0" smtClean="0">
                          <a:latin typeface="Microsoft YaHei" charset="-122"/>
                          <a:ea typeface="Microsoft YaHei" charset="-122"/>
                          <a:cs typeface="Microsoft YaHei" charset="-122"/>
                        </a:rPr>
                        <a:t>2083</a:t>
                      </a:r>
                      <a:endParaRPr lang="zh-CN" altLang="en-US" sz="1800" dirty="0">
                        <a:latin typeface="Microsoft YaHei" charset="-122"/>
                        <a:ea typeface="Microsoft YaHei" charset="-122"/>
                        <a:cs typeface="Microsoft YaHei" charset="-122"/>
                      </a:endParaRPr>
                    </a:p>
                  </a:txBody>
                  <a:tcPr anchor="ctr"/>
                </a:tc>
                <a:tc gridSpan="2">
                  <a:txBody>
                    <a:bodyPr/>
                    <a:lstStyle/>
                    <a:p>
                      <a:pPr algn="ctr"/>
                      <a:r>
                        <a:rPr lang="en-US" altLang="zh-CN" sz="1800" dirty="0" smtClean="0">
                          <a:latin typeface="Microsoft YaHei" charset="-122"/>
                          <a:ea typeface="Microsoft YaHei" charset="-122"/>
                          <a:cs typeface="Microsoft YaHei" charset="-122"/>
                        </a:rPr>
                        <a:t>2625</a:t>
                      </a:r>
                      <a:endParaRPr lang="zh-CN" altLang="en-US" sz="1800" dirty="0">
                        <a:latin typeface="Microsoft YaHei" charset="-122"/>
                        <a:ea typeface="Microsoft YaHei" charset="-122"/>
                        <a:cs typeface="Microsoft YaHei" charset="-122"/>
                      </a:endParaRPr>
                    </a:p>
                  </a:txBody>
                  <a:tcPr anchor="ctr"/>
                </a:tc>
                <a:tc hMerge="1">
                  <a:txBody>
                    <a:bodyPr/>
                    <a:lstStyle/>
                    <a:p>
                      <a:endParaRPr lang="zh-CN" altLang="en-US" dirty="0"/>
                    </a:p>
                  </a:txBody>
                  <a:tcPr/>
                </a:tc>
                <a:tc>
                  <a:txBody>
                    <a:bodyPr/>
                    <a:lstStyle/>
                    <a:p>
                      <a:pPr algn="ctr"/>
                      <a:r>
                        <a:rPr lang="en-US" altLang="zh-CN" sz="1800" dirty="0" smtClean="0">
                          <a:latin typeface="Microsoft YaHei" charset="-122"/>
                          <a:ea typeface="Microsoft YaHei" charset="-122"/>
                          <a:cs typeface="Microsoft YaHei" charset="-122"/>
                        </a:rPr>
                        <a:t>2497|1054</a:t>
                      </a:r>
                      <a:endParaRPr lang="zh-CN" altLang="en-US" sz="1800" dirty="0">
                        <a:latin typeface="Microsoft YaHei" charset="-122"/>
                        <a:ea typeface="Microsoft YaHei" charset="-122"/>
                        <a:cs typeface="Microsoft YaHei" charset="-122"/>
                      </a:endParaRPr>
                    </a:p>
                  </a:txBody>
                  <a:tcPr anchor="ctr"/>
                </a:tc>
              </a:tr>
              <a:tr h="370840">
                <a:tc>
                  <a:txBody>
                    <a:bodyPr/>
                    <a:lstStyle/>
                    <a:p>
                      <a:pPr algn="ctr"/>
                      <a:r>
                        <a:rPr lang="zh-CN" altLang="en-US" sz="1800" dirty="0" smtClean="0">
                          <a:latin typeface="Microsoft YaHei" charset="-122"/>
                          <a:ea typeface="Microsoft YaHei" charset="-122"/>
                          <a:cs typeface="Microsoft YaHei" charset="-122"/>
                        </a:rPr>
                        <a:t>备注</a:t>
                      </a:r>
                      <a:endParaRPr lang="zh-CN" altLang="en-US" sz="1800" dirty="0">
                        <a:latin typeface="Microsoft YaHei" charset="-122"/>
                        <a:ea typeface="Microsoft YaHei" charset="-122"/>
                        <a:cs typeface="Microsoft YaHei" charset="-122"/>
                      </a:endParaRPr>
                    </a:p>
                  </a:txBody>
                  <a:tcPr anchor="ctr"/>
                </a:tc>
                <a:tc>
                  <a:txBody>
                    <a:bodyPr/>
                    <a:lstStyle/>
                    <a:p>
                      <a:pPr algn="ctr"/>
                      <a:r>
                        <a:rPr lang="zh-CN" altLang="en-US" sz="1800" dirty="0" smtClean="0">
                          <a:latin typeface="Microsoft YaHei" charset="-122"/>
                          <a:ea typeface="Microsoft YaHei" charset="-122"/>
                          <a:cs typeface="Microsoft YaHei" charset="-122"/>
                        </a:rPr>
                        <a:t>校办预约</a:t>
                      </a:r>
                      <a:endParaRPr lang="zh-CN" altLang="en-US" sz="1800" dirty="0">
                        <a:latin typeface="Microsoft YaHei" charset="-122"/>
                        <a:ea typeface="Microsoft YaHei" charset="-122"/>
                        <a:cs typeface="Microsoft YaHei" charset="-122"/>
                      </a:endParaRPr>
                    </a:p>
                  </a:txBody>
                  <a:tcPr anchor="ctr"/>
                </a:tc>
                <a:tc>
                  <a:txBody>
                    <a:bodyPr/>
                    <a:lstStyle/>
                    <a:p>
                      <a:pPr algn="ctr"/>
                      <a:endParaRPr lang="zh-CN" altLang="en-US" sz="1800" dirty="0">
                        <a:latin typeface="Microsoft YaHei" charset="-122"/>
                        <a:ea typeface="Microsoft YaHei" charset="-122"/>
                        <a:cs typeface="Microsoft YaHei" charset="-122"/>
                      </a:endParaRPr>
                    </a:p>
                  </a:txBody>
                  <a:tcPr anchor="ctr"/>
                </a:tc>
                <a:tc>
                  <a:txBody>
                    <a:bodyPr/>
                    <a:lstStyle/>
                    <a:p>
                      <a:pPr algn="ctr"/>
                      <a:r>
                        <a:rPr lang="zh-CN" altLang="en-US" sz="1800" dirty="0" smtClean="0">
                          <a:latin typeface="Microsoft YaHei" charset="-122"/>
                          <a:ea typeface="Microsoft YaHei" charset="-122"/>
                          <a:cs typeface="Microsoft YaHei" charset="-122"/>
                        </a:rPr>
                        <a:t>敲门即进</a:t>
                      </a:r>
                      <a:endParaRPr lang="zh-CN" altLang="en-US" sz="1800" dirty="0">
                        <a:latin typeface="Microsoft YaHei" charset="-122"/>
                        <a:ea typeface="Microsoft YaHei" charset="-122"/>
                        <a:cs typeface="Microsoft YaHei" charset="-122"/>
                      </a:endParaRPr>
                    </a:p>
                  </a:txBody>
                  <a:tcPr anchor="ctr"/>
                </a:tc>
                <a:tc gridSpan="4">
                  <a:txBody>
                    <a:bodyPr/>
                    <a:lstStyle/>
                    <a:p>
                      <a:pPr algn="ctr"/>
                      <a:r>
                        <a:rPr lang="zh-CN" altLang="en-US" sz="1800" dirty="0" smtClean="0">
                          <a:latin typeface="Microsoft YaHei" charset="-122"/>
                          <a:ea typeface="Microsoft YaHei" charset="-122"/>
                          <a:cs typeface="Microsoft YaHei" charset="-122"/>
                        </a:rPr>
                        <a:t>开放办公</a:t>
                      </a:r>
                      <a:endParaRPr lang="zh-CN" altLang="en-US" sz="1800" dirty="0">
                        <a:latin typeface="Microsoft YaHei" charset="-122"/>
                        <a:ea typeface="Microsoft YaHei" charset="-122"/>
                        <a:cs typeface="Microsoft YaHei" charset="-122"/>
                      </a:endParaRPr>
                    </a:p>
                  </a:txBody>
                  <a:tcPr anchor="ctr"/>
                </a:tc>
                <a:tc hMerge="1">
                  <a:txBody>
                    <a:bodyPr/>
                    <a:lstStyle/>
                    <a:p>
                      <a:pPr algn="ctr"/>
                      <a:endParaRPr lang="zh-CN" altLang="en-US" sz="1800" dirty="0">
                        <a:latin typeface="Microsoft YaHei" charset="-122"/>
                        <a:ea typeface="Microsoft YaHei" charset="-122"/>
                        <a:cs typeface="Microsoft YaHei" charset="-122"/>
                      </a:endParaRPr>
                    </a:p>
                  </a:txBody>
                  <a:tcPr anchor="ctr"/>
                </a:tc>
                <a:tc hMerge="1">
                  <a:txBody>
                    <a:bodyPr/>
                    <a:lstStyle/>
                    <a:p>
                      <a:endParaRPr lang="zh-CN" altLang="en-US"/>
                    </a:p>
                  </a:txBody>
                  <a:tcPr/>
                </a:tc>
                <a:tc hMerge="1">
                  <a:txBody>
                    <a:bodyPr/>
                    <a:lstStyle/>
                    <a:p>
                      <a:pPr algn="ctr"/>
                      <a:endParaRPr lang="zh-CN" altLang="en-US" sz="1800" dirty="0">
                        <a:latin typeface="Microsoft YaHei" charset="-122"/>
                        <a:ea typeface="Microsoft YaHei" charset="-122"/>
                        <a:cs typeface="Microsoft YaHei" charset="-122"/>
                      </a:endParaRPr>
                    </a:p>
                  </a:txBody>
                  <a:tcPr anchor="ctr"/>
                </a:tc>
              </a:tr>
            </a:tbl>
          </a:graphicData>
        </a:graphic>
      </p:graphicFrame>
    </p:spTree>
    <p:extLst>
      <p:ext uri="{BB962C8B-B14F-4D97-AF65-F5344CB8AC3E}">
        <p14:creationId xmlns:p14="http://schemas.microsoft.com/office/powerpoint/2010/main" val="75556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Box 7"/>
          <p:cNvSpPr txBox="1">
            <a:spLocks noChangeArrowheads="1"/>
          </p:cNvSpPr>
          <p:nvPr/>
        </p:nvSpPr>
        <p:spPr bwMode="auto">
          <a:xfrm>
            <a:off x="314325" y="268288"/>
            <a:ext cx="59055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 typeface="Arial" charset="0"/>
              <a:buNone/>
            </a:pPr>
            <a:r>
              <a:rPr lang="zh-CN" altLang="en-US" sz="4000" b="1" dirty="0" smtClean="0">
                <a:solidFill>
                  <a:srgbClr val="3366FF"/>
                </a:solidFill>
                <a:latin typeface="微软雅黑" pitchFamily="34" charset="-122"/>
                <a:ea typeface="微软雅黑" pitchFamily="34" charset="-122"/>
              </a:rPr>
              <a:t>科研财务办事流程</a:t>
            </a:r>
            <a:r>
              <a:rPr lang="en-US" altLang="zh-CN" sz="4000" b="1" dirty="0" smtClean="0">
                <a:solidFill>
                  <a:srgbClr val="3366FF"/>
                </a:solidFill>
                <a:latin typeface="微软雅黑" pitchFamily="34" charset="-122"/>
                <a:ea typeface="微软雅黑" pitchFamily="34" charset="-122"/>
              </a:rPr>
              <a:t>vs</a:t>
            </a:r>
            <a:r>
              <a:rPr lang="zh-CN" altLang="en-US" sz="4000" b="1" dirty="0" smtClean="0">
                <a:solidFill>
                  <a:srgbClr val="3366FF"/>
                </a:solidFill>
                <a:latin typeface="微软雅黑" pitchFamily="34" charset="-122"/>
                <a:ea typeface="微软雅黑" pitchFamily="34" charset="-122"/>
              </a:rPr>
              <a:t>责任</a:t>
            </a:r>
            <a:endParaRPr lang="zh-CN" altLang="en-US" sz="4000" b="1" dirty="0">
              <a:solidFill>
                <a:srgbClr val="3366FF"/>
              </a:solidFill>
              <a:latin typeface="微软雅黑" pitchFamily="34" charset="-122"/>
              <a:ea typeface="微软雅黑" pitchFamily="34" charset="-122"/>
            </a:endParaRPr>
          </a:p>
        </p:txBody>
      </p:sp>
      <p:graphicFrame>
        <p:nvGraphicFramePr>
          <p:cNvPr id="3" name="图表 2"/>
          <p:cNvGraphicFramePr/>
          <p:nvPr>
            <p:extLst>
              <p:ext uri="{D42A27DB-BD31-4B8C-83A1-F6EECF244321}">
                <p14:modId xmlns:p14="http://schemas.microsoft.com/office/powerpoint/2010/main" val="680729486"/>
              </p:ext>
            </p:extLst>
          </p:nvPr>
        </p:nvGraphicFramePr>
        <p:xfrm>
          <a:off x="810566" y="1323322"/>
          <a:ext cx="7793881" cy="13135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4278502962"/>
              </p:ext>
            </p:extLst>
          </p:nvPr>
        </p:nvGraphicFramePr>
        <p:xfrm>
          <a:off x="810566" y="2852936"/>
          <a:ext cx="7705725" cy="3142383"/>
        </p:xfrm>
        <a:graphic>
          <a:graphicData uri="http://schemas.openxmlformats.org/drawingml/2006/table">
            <a:tbl>
              <a:tblPr firstRow="1" bandRow="1">
                <a:tableStyleId>{5C22544A-7EE6-4342-B048-85BDC9FD1C3A}</a:tableStyleId>
              </a:tblPr>
              <a:tblGrid>
                <a:gridCol w="7705725"/>
              </a:tblGrid>
              <a:tr h="1008327">
                <a:tc>
                  <a:txBody>
                    <a:bodyPr/>
                    <a:lstStyle/>
                    <a:p>
                      <a:r>
                        <a:rPr lang="zh-CN" altLang="en-US" sz="3200" b="1" i="0" kern="1200" dirty="0" smtClean="0">
                          <a:solidFill>
                            <a:schemeClr val="dk1"/>
                          </a:solidFill>
                          <a:effectLst/>
                          <a:latin typeface="微软雅黑" panose="020B0503020204020204" pitchFamily="34" charset="-122"/>
                          <a:ea typeface="微软雅黑" panose="020B0503020204020204" pitchFamily="34" charset="-122"/>
                          <a:cs typeface="+mn-cs"/>
                        </a:rPr>
                        <a:t>项目负责人承担直接责任</a:t>
                      </a:r>
                      <a:endParaRPr lang="zh-CN" altLang="en-US" sz="3200" b="1" dirty="0">
                        <a:latin typeface="微软雅黑" panose="020B0503020204020204" pitchFamily="34" charset="-122"/>
                        <a:ea typeface="微软雅黑" panose="020B0503020204020204" pitchFamily="34" charset="-122"/>
                      </a:endParaRPr>
                    </a:p>
                  </a:txBody>
                  <a:tcPr marL="91450" marR="91450" marT="45730" marB="45730" anchor="ctr"/>
                </a:tc>
              </a:tr>
              <a:tr h="1067028">
                <a:tc>
                  <a:txBody>
                    <a:bodyPr/>
                    <a:lstStyle/>
                    <a:p>
                      <a:r>
                        <a:rPr lang="zh-CN" altLang="en-US" sz="3200" b="0" i="0" kern="1200" dirty="0" smtClean="0">
                          <a:solidFill>
                            <a:schemeClr val="dk1"/>
                          </a:solidFill>
                          <a:effectLst/>
                          <a:latin typeface="微软雅黑" panose="020B0503020204020204" pitchFamily="34" charset="-122"/>
                          <a:ea typeface="微软雅黑" panose="020B0503020204020204" pitchFamily="34" charset="-122"/>
                          <a:cs typeface="+mn-cs"/>
                        </a:rPr>
                        <a:t>对经费使用的</a:t>
                      </a:r>
                      <a:r>
                        <a:rPr lang="zh-CN" altLang="en-US" sz="3200" b="1" i="0" kern="1200" dirty="0" smtClean="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合规性</a:t>
                      </a:r>
                      <a:r>
                        <a:rPr lang="zh-CN" altLang="en-US" sz="3200" b="0" i="0" kern="1200" dirty="0" smtClean="0">
                          <a:solidFill>
                            <a:schemeClr val="dk1"/>
                          </a:solidFill>
                          <a:effectLst/>
                          <a:latin typeface="微软雅黑" panose="020B0503020204020204" pitchFamily="34" charset="-122"/>
                          <a:ea typeface="微软雅黑" panose="020B0503020204020204" pitchFamily="34" charset="-122"/>
                          <a:cs typeface="+mn-cs"/>
                        </a:rPr>
                        <a:t>、</a:t>
                      </a:r>
                      <a:r>
                        <a:rPr lang="zh-CN" altLang="en-US" sz="3200" b="1" i="0" kern="1200" dirty="0" smtClean="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合理性</a:t>
                      </a:r>
                      <a:r>
                        <a:rPr lang="zh-CN" altLang="en-US" sz="3200" b="0" i="0" kern="1200" dirty="0" smtClean="0">
                          <a:solidFill>
                            <a:schemeClr val="dk1"/>
                          </a:solidFill>
                          <a:effectLst/>
                          <a:latin typeface="微软雅黑" panose="020B0503020204020204" pitchFamily="34" charset="-122"/>
                          <a:ea typeface="微软雅黑" panose="020B0503020204020204" pitchFamily="34" charset="-122"/>
                          <a:cs typeface="+mn-cs"/>
                        </a:rPr>
                        <a:t>、</a:t>
                      </a:r>
                      <a:r>
                        <a:rPr lang="zh-CN" altLang="en-US" sz="3200" b="1" i="0" kern="1200" dirty="0" smtClean="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真实性</a:t>
                      </a:r>
                      <a:r>
                        <a:rPr lang="zh-CN" altLang="en-US" sz="3200" b="0" i="0" kern="1200" dirty="0" smtClean="0">
                          <a:solidFill>
                            <a:schemeClr val="dk1"/>
                          </a:solidFill>
                          <a:effectLst/>
                          <a:latin typeface="微软雅黑" panose="020B0503020204020204" pitchFamily="34" charset="-122"/>
                          <a:ea typeface="微软雅黑" panose="020B0503020204020204" pitchFamily="34" charset="-122"/>
                          <a:cs typeface="+mn-cs"/>
                        </a:rPr>
                        <a:t>和</a:t>
                      </a:r>
                      <a:r>
                        <a:rPr lang="zh-CN" altLang="en-US" sz="3200" b="1" i="0" kern="1200" dirty="0" smtClean="0">
                          <a:solidFill>
                            <a:srgbClr val="00B05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相关性</a:t>
                      </a:r>
                      <a:r>
                        <a:rPr lang="zh-CN" altLang="en-US" sz="3200" b="0" i="0" kern="1200" dirty="0" smtClean="0">
                          <a:solidFill>
                            <a:schemeClr val="dk1"/>
                          </a:solidFill>
                          <a:effectLst/>
                          <a:latin typeface="微软雅黑" panose="020B0503020204020204" pitchFamily="34" charset="-122"/>
                          <a:ea typeface="微软雅黑" panose="020B0503020204020204" pitchFamily="34" charset="-122"/>
                          <a:cs typeface="+mn-cs"/>
                        </a:rPr>
                        <a:t>承担</a:t>
                      </a:r>
                      <a:r>
                        <a:rPr lang="zh-CN" altLang="en-US" sz="3200" b="0" i="0" kern="1200" dirty="0" smtClean="0">
                          <a:solidFill>
                            <a:srgbClr val="C0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法律责任</a:t>
                      </a:r>
                      <a:r>
                        <a:rPr lang="zh-CN" altLang="en-US" sz="3200" b="0" i="0" kern="1200" dirty="0" smtClean="0">
                          <a:solidFill>
                            <a:schemeClr val="dk1"/>
                          </a:solidFill>
                          <a:effectLst/>
                          <a:latin typeface="微软雅黑" panose="020B0503020204020204" pitchFamily="34" charset="-122"/>
                          <a:ea typeface="微软雅黑" panose="020B0503020204020204" pitchFamily="34" charset="-122"/>
                          <a:cs typeface="+mn-cs"/>
                        </a:rPr>
                        <a:t>。</a:t>
                      </a:r>
                      <a:endParaRPr lang="zh-CN" altLang="en-US" sz="3200" dirty="0">
                        <a:latin typeface="微软雅黑" panose="020B0503020204020204" pitchFamily="34" charset="-122"/>
                        <a:ea typeface="微软雅黑" panose="020B0503020204020204" pitchFamily="34" charset="-122"/>
                      </a:endParaRPr>
                    </a:p>
                  </a:txBody>
                  <a:tcPr marL="91450" marR="91450" marT="45730" marB="45730" anchor="ctr"/>
                </a:tc>
              </a:tr>
              <a:tr h="1067028">
                <a:tc>
                  <a:txBody>
                    <a:bodyPr/>
                    <a:lstStyle/>
                    <a:p>
                      <a:r>
                        <a:rPr lang="zh-CN" altLang="en-US" sz="3200" dirty="0" smtClean="0">
                          <a:latin typeface="微软雅黑" panose="020B0503020204020204" pitchFamily="34" charset="-122"/>
                          <a:ea typeface="微软雅黑" panose="020B0503020204020204" pitchFamily="34" charset="-122"/>
                        </a:rPr>
                        <a:t>院系监管，科研院、资产处、财务处、人事处、审计处、国际处等履行管理职责。</a:t>
                      </a:r>
                      <a:endParaRPr lang="zh-CN" altLang="en-US" sz="3200" dirty="0">
                        <a:latin typeface="微软雅黑" panose="020B0503020204020204" pitchFamily="34" charset="-122"/>
                        <a:ea typeface="微软雅黑" panose="020B0503020204020204" pitchFamily="34" charset="-122"/>
                      </a:endParaRPr>
                    </a:p>
                  </a:txBody>
                  <a:tcPr marL="91450" marR="91450" marT="45730" marB="45730" anchor="ctr"/>
                </a:tc>
              </a:tr>
            </a:tbl>
          </a:graphicData>
        </a:graphic>
      </p:graphicFrame>
    </p:spTree>
    <p:extLst>
      <p:ext uri="{BB962C8B-B14F-4D97-AF65-F5344CB8AC3E}">
        <p14:creationId xmlns:p14="http://schemas.microsoft.com/office/powerpoint/2010/main" val="21035299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7"/>
          <p:cNvSpPr txBox="1">
            <a:spLocks noChangeArrowheads="1"/>
          </p:cNvSpPr>
          <p:nvPr/>
        </p:nvSpPr>
        <p:spPr bwMode="auto">
          <a:xfrm>
            <a:off x="395288" y="260350"/>
            <a:ext cx="36734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buFont typeface="Arial" charset="0"/>
              <a:buNone/>
            </a:pPr>
            <a:r>
              <a:rPr lang="zh-CN" altLang="en-US" sz="4800" b="1">
                <a:solidFill>
                  <a:srgbClr val="3366FF"/>
                </a:solidFill>
                <a:latin typeface="微软雅黑" charset="-122"/>
                <a:ea typeface="微软雅黑" charset="-122"/>
              </a:rPr>
              <a:t>支出管理</a:t>
            </a:r>
          </a:p>
        </p:txBody>
      </p:sp>
      <p:sp>
        <p:nvSpPr>
          <p:cNvPr id="9" name="内容占位符 8"/>
          <p:cNvSpPr txBox="1">
            <a:spLocks/>
          </p:cNvSpPr>
          <p:nvPr/>
        </p:nvSpPr>
        <p:spPr bwMode="auto">
          <a:xfrm>
            <a:off x="341313" y="1341438"/>
            <a:ext cx="8569325" cy="5183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r>
              <a:rPr lang="zh-CN" altLang="en-US" sz="4000" dirty="0">
                <a:latin typeface="微软雅黑" charset="-122"/>
                <a:ea typeface="微软雅黑" charset="-122"/>
              </a:rPr>
              <a:t>按任务书</a:t>
            </a:r>
            <a:r>
              <a:rPr lang="zh-CN" altLang="en-US" sz="4000" dirty="0">
                <a:solidFill>
                  <a:srgbClr val="C00000"/>
                </a:solidFill>
                <a:latin typeface="微软雅黑" charset="-122"/>
                <a:ea typeface="微软雅黑" charset="-122"/>
              </a:rPr>
              <a:t>预算</a:t>
            </a:r>
            <a:r>
              <a:rPr lang="zh-CN" altLang="en-US" sz="4000" dirty="0">
                <a:latin typeface="微软雅黑" charset="-122"/>
                <a:ea typeface="微软雅黑" charset="-122"/>
              </a:rPr>
              <a:t>执行；</a:t>
            </a:r>
          </a:p>
          <a:p>
            <a:r>
              <a:rPr lang="zh-CN" altLang="en-US" sz="4000" dirty="0">
                <a:solidFill>
                  <a:srgbClr val="0099FF"/>
                </a:solidFill>
                <a:latin typeface="微软雅黑" charset="-122"/>
                <a:ea typeface="微软雅黑" charset="-122"/>
              </a:rPr>
              <a:t>规定</a:t>
            </a:r>
            <a:r>
              <a:rPr lang="zh-CN" altLang="en-US" sz="4000" dirty="0">
                <a:latin typeface="微软雅黑" charset="-122"/>
                <a:ea typeface="微软雅黑" charset="-122"/>
              </a:rPr>
              <a:t>的采购方式、采购方法和采购程序；</a:t>
            </a:r>
            <a:r>
              <a:rPr lang="en-US" altLang="zh-CN" sz="4000" dirty="0">
                <a:latin typeface="微软雅黑" charset="-122"/>
                <a:ea typeface="微软雅黑" charset="-122"/>
              </a:rPr>
              <a:t>——</a:t>
            </a:r>
            <a:r>
              <a:rPr lang="zh-CN" altLang="en-US" sz="4000" dirty="0">
                <a:latin typeface="微软雅黑" charset="-122"/>
                <a:ea typeface="微软雅黑" charset="-122"/>
              </a:rPr>
              <a:t>（政采，招标）</a:t>
            </a:r>
          </a:p>
          <a:p>
            <a:r>
              <a:rPr lang="zh-CN" altLang="en-US" sz="4000" dirty="0">
                <a:latin typeface="微软雅黑" charset="-122"/>
                <a:ea typeface="微软雅黑" charset="-122"/>
              </a:rPr>
              <a:t>国家、行业或单位制定的</a:t>
            </a:r>
            <a:r>
              <a:rPr lang="zh-CN" altLang="en-US" sz="4000" dirty="0">
                <a:solidFill>
                  <a:srgbClr val="00B050"/>
                </a:solidFill>
                <a:latin typeface="微软雅黑" charset="-122"/>
                <a:ea typeface="微软雅黑" charset="-122"/>
              </a:rPr>
              <a:t>标准；</a:t>
            </a:r>
          </a:p>
          <a:p>
            <a:r>
              <a:rPr lang="zh-CN" altLang="en-US" sz="4000" dirty="0">
                <a:latin typeface="微软雅黑" charset="-122"/>
                <a:ea typeface="微软雅黑" charset="-122"/>
              </a:rPr>
              <a:t>使用</a:t>
            </a:r>
            <a:r>
              <a:rPr lang="zh-CN" altLang="en-US" sz="4000" b="1" dirty="0">
                <a:solidFill>
                  <a:srgbClr val="00B0F0"/>
                </a:solidFill>
                <a:latin typeface="微软雅黑" charset="-122"/>
                <a:ea typeface="微软雅黑" charset="-122"/>
              </a:rPr>
              <a:t>恰当的结算方式</a:t>
            </a:r>
            <a:r>
              <a:rPr lang="en-US" altLang="zh-CN" sz="4000" dirty="0">
                <a:latin typeface="微软雅黑" charset="-122"/>
                <a:ea typeface="微软雅黑" charset="-122"/>
              </a:rPr>
              <a:t>——</a:t>
            </a:r>
            <a:r>
              <a:rPr lang="zh-CN" altLang="en-US" sz="4000" dirty="0">
                <a:latin typeface="微软雅黑" charset="-122"/>
                <a:ea typeface="微软雅黑" charset="-122"/>
              </a:rPr>
              <a:t>公务卡、支票、汇款。</a:t>
            </a:r>
            <a:r>
              <a:rPr lang="en-US" altLang="zh-CN" sz="4000" dirty="0">
                <a:latin typeface="微软雅黑" charset="-122"/>
                <a:ea typeface="微软雅黑" charset="-122"/>
              </a:rPr>
              <a:t>——</a:t>
            </a:r>
            <a:r>
              <a:rPr lang="zh-CN" altLang="en-US" sz="4000" dirty="0">
                <a:latin typeface="微软雅黑" charset="-122"/>
                <a:ea typeface="微软雅黑" charset="-122"/>
              </a:rPr>
              <a:t>痕迹</a:t>
            </a:r>
            <a:r>
              <a:rPr lang="zh-CN" altLang="en-US" sz="4000" dirty="0" smtClean="0">
                <a:latin typeface="微软雅黑" charset="-122"/>
                <a:ea typeface="微软雅黑" charset="-122"/>
              </a:rPr>
              <a:t>管理</a:t>
            </a:r>
            <a:endParaRPr lang="en-US" altLang="zh-CN" sz="4000" dirty="0" smtClean="0">
              <a:latin typeface="微软雅黑" charset="-122"/>
              <a:ea typeface="微软雅黑" charset="-122"/>
            </a:endParaRPr>
          </a:p>
          <a:p>
            <a:r>
              <a:rPr lang="zh-CN" altLang="en-US" sz="4000" dirty="0" smtClean="0">
                <a:effectLst>
                  <a:outerShdw blurRad="38100" dist="38100" dir="2700000" algn="tl">
                    <a:srgbClr val="000000">
                      <a:alpha val="43137"/>
                    </a:srgbClr>
                  </a:outerShdw>
                </a:effectLst>
                <a:latin typeface="微软雅黑" charset="-122"/>
                <a:ea typeface="微软雅黑" charset="-122"/>
              </a:rPr>
              <a:t>报销要件：</a:t>
            </a:r>
            <a:r>
              <a:rPr lang="zh-CN" altLang="en-US" sz="4000" u="sng" dirty="0" smtClean="0">
                <a:effectLst>
                  <a:outerShdw blurRad="38100" dist="38100" dir="2700000" algn="tl">
                    <a:srgbClr val="000000">
                      <a:alpha val="43137"/>
                    </a:srgbClr>
                  </a:outerShdw>
                </a:effectLst>
                <a:latin typeface="微软雅黑" charset="-122"/>
                <a:ea typeface="微软雅黑" charset="-122"/>
              </a:rPr>
              <a:t>原始凭证</a:t>
            </a:r>
            <a:r>
              <a:rPr lang="en-US" altLang="zh-CN" sz="4000" u="sng" dirty="0" smtClean="0">
                <a:effectLst>
                  <a:outerShdw blurRad="38100" dist="38100" dir="2700000" algn="tl">
                    <a:srgbClr val="000000">
                      <a:alpha val="43137"/>
                    </a:srgbClr>
                  </a:outerShdw>
                </a:effectLst>
                <a:latin typeface="微软雅黑" charset="-122"/>
                <a:ea typeface="微软雅黑" charset="-122"/>
              </a:rPr>
              <a:t>+</a:t>
            </a:r>
            <a:r>
              <a:rPr lang="zh-CN" altLang="en-US" sz="4000" u="sng" dirty="0" smtClean="0">
                <a:effectLst>
                  <a:outerShdw blurRad="38100" dist="38100" dir="2700000" algn="tl">
                    <a:srgbClr val="000000">
                      <a:alpha val="43137"/>
                    </a:srgbClr>
                  </a:outerShdw>
                </a:effectLst>
                <a:latin typeface="微软雅黑" charset="-122"/>
                <a:ea typeface="微软雅黑" charset="-122"/>
              </a:rPr>
              <a:t>证明材料</a:t>
            </a:r>
            <a:endParaRPr lang="en-US" altLang="zh-CN" sz="4000" u="sng" dirty="0">
              <a:effectLst>
                <a:outerShdw blurRad="38100" dist="38100" dir="2700000" algn="tl">
                  <a:srgbClr val="000000">
                    <a:alpha val="43137"/>
                  </a:srgbClr>
                </a:outerShdw>
              </a:effectLst>
              <a:latin typeface="微软雅黑" charset="-122"/>
              <a:ea typeface="微软雅黑" charset="-122"/>
            </a:endParaRPr>
          </a:p>
        </p:txBody>
      </p:sp>
    </p:spTree>
    <p:extLst>
      <p:ext uri="{BB962C8B-B14F-4D97-AF65-F5344CB8AC3E}">
        <p14:creationId xmlns:p14="http://schemas.microsoft.com/office/powerpoint/2010/main" val="6490061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 calcmode="lin" valueType="num">
                                      <p:cBhvr additive="base">
                                        <p:cTn id="12"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 calcmode="lin" valueType="num">
                                      <p:cBhvr additive="base">
                                        <p:cTn id="1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4" fill="hold" nodeType="after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 calcmode="lin" valueType="num">
                                      <p:cBhvr additive="base">
                                        <p:cTn id="22"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4" fill="hold" nodeType="after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 calcmode="lin" valueType="num">
                                      <p:cBhvr additive="base">
                                        <p:cTn id="27"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7"/>
          <p:cNvSpPr txBox="1">
            <a:spLocks noChangeArrowheads="1"/>
          </p:cNvSpPr>
          <p:nvPr/>
        </p:nvSpPr>
        <p:spPr bwMode="auto">
          <a:xfrm>
            <a:off x="395288" y="260350"/>
            <a:ext cx="7272337"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buFont typeface="Arial" charset="0"/>
              <a:buNone/>
            </a:pPr>
            <a:r>
              <a:rPr lang="zh-CN" altLang="en-US" sz="4400" b="1">
                <a:solidFill>
                  <a:srgbClr val="3366FF"/>
                </a:solidFill>
                <a:latin typeface="微软雅黑" charset="-122"/>
                <a:ea typeface="微软雅黑" charset="-122"/>
              </a:rPr>
              <a:t>支出提醒</a:t>
            </a:r>
          </a:p>
        </p:txBody>
      </p:sp>
      <p:sp>
        <p:nvSpPr>
          <p:cNvPr id="9" name="内容占位符 8"/>
          <p:cNvSpPr txBox="1">
            <a:spLocks/>
          </p:cNvSpPr>
          <p:nvPr/>
        </p:nvSpPr>
        <p:spPr>
          <a:xfrm>
            <a:off x="341313" y="1341438"/>
            <a:ext cx="8569325" cy="4679950"/>
          </a:xfrm>
          <a:prstGeom prst="rect">
            <a:avLst/>
          </a:prstGeom>
        </p:spPr>
        <p:txBody>
          <a:bodyPr/>
          <a:lstStyle>
            <a:lvl1pPr marL="342900" indent="-342900" defTabSz="509588" eaLnBrk="0" hangingPunct="0">
              <a:spcBef>
                <a:spcPct val="20000"/>
              </a:spcBef>
              <a:buFont typeface="Arial" charset="0"/>
              <a:buChar char="•"/>
              <a:defRPr sz="3200">
                <a:solidFill>
                  <a:schemeClr val="tx1"/>
                </a:solidFill>
                <a:latin typeface="Calibri" charset="0"/>
                <a:ea typeface="宋体" charset="-122"/>
              </a:defRPr>
            </a:lvl1pPr>
            <a:lvl2pPr marL="742950" indent="-285750" defTabSz="509588" eaLnBrk="0" hangingPunct="0">
              <a:spcBef>
                <a:spcPct val="20000"/>
              </a:spcBef>
              <a:buFont typeface="Arial" charset="0"/>
              <a:buChar char="–"/>
              <a:defRPr sz="2800">
                <a:solidFill>
                  <a:schemeClr val="tx1"/>
                </a:solidFill>
                <a:latin typeface="Calibri" charset="0"/>
                <a:ea typeface="宋体" charset="-122"/>
              </a:defRPr>
            </a:lvl2pPr>
            <a:lvl3pPr marL="1143000" indent="-228600" defTabSz="509588" eaLnBrk="0" hangingPunct="0">
              <a:spcBef>
                <a:spcPct val="20000"/>
              </a:spcBef>
              <a:buFont typeface="Arial" charset="0"/>
              <a:buChar char="•"/>
              <a:defRPr sz="2400">
                <a:solidFill>
                  <a:schemeClr val="tx1"/>
                </a:solidFill>
                <a:latin typeface="Calibri" charset="0"/>
                <a:ea typeface="宋体" charset="-122"/>
              </a:defRPr>
            </a:lvl3pPr>
            <a:lvl4pPr marL="1600200" indent="-228600" defTabSz="509588" eaLnBrk="0" hangingPunct="0">
              <a:spcBef>
                <a:spcPct val="20000"/>
              </a:spcBef>
              <a:buFont typeface="Arial" charset="0"/>
              <a:buChar char="–"/>
              <a:defRPr sz="2000">
                <a:solidFill>
                  <a:schemeClr val="tx1"/>
                </a:solidFill>
                <a:latin typeface="Calibri" charset="0"/>
                <a:ea typeface="宋体" charset="-122"/>
              </a:defRPr>
            </a:lvl4pPr>
            <a:lvl5pPr marL="2057400" indent="-228600" defTabSz="509588" eaLnBrk="0" hangingPunct="0">
              <a:spcBef>
                <a:spcPct val="20000"/>
              </a:spcBef>
              <a:buFont typeface="Arial" charset="0"/>
              <a:buChar char="»"/>
              <a:defRPr sz="2000">
                <a:solidFill>
                  <a:schemeClr val="tx1"/>
                </a:solidFill>
                <a:latin typeface="Calibri" charset="0"/>
                <a:ea typeface="宋体" charset="-122"/>
              </a:defRPr>
            </a:lvl5pPr>
            <a:lvl6pPr marL="2514600" indent="-228600" defTabSz="509588"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defTabSz="509588"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defTabSz="509588"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defTabSz="509588"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r>
              <a:rPr lang="zh-CN" altLang="en-US" sz="2900">
                <a:latin typeface="微软雅黑" charset="-122"/>
                <a:ea typeface="微软雅黑" charset="-122"/>
              </a:rPr>
              <a:t>设备费。按</a:t>
            </a:r>
            <a:r>
              <a:rPr lang="zh-CN" altLang="en-US" sz="2900">
                <a:solidFill>
                  <a:srgbClr val="00B0F0"/>
                </a:solidFill>
                <a:latin typeface="微软雅黑" charset="-122"/>
                <a:ea typeface="微软雅黑" charset="-122"/>
              </a:rPr>
              <a:t>预算</a:t>
            </a:r>
            <a:r>
              <a:rPr lang="zh-CN" altLang="en-US" sz="2900">
                <a:latin typeface="微软雅黑" charset="-122"/>
                <a:ea typeface="微软雅黑" charset="-122"/>
              </a:rPr>
              <a:t>型号规格购买。关注：采购方式，结算方式、以及合同要求。</a:t>
            </a:r>
          </a:p>
          <a:p>
            <a:r>
              <a:rPr lang="zh-CN" altLang="en-US" sz="2900">
                <a:latin typeface="微软雅黑" charset="-122"/>
                <a:ea typeface="微软雅黑" charset="-122"/>
              </a:rPr>
              <a:t>材料费。专项经费直接费用中一般不可列支</a:t>
            </a:r>
            <a:r>
              <a:rPr lang="zh-CN" altLang="en-US" sz="2900">
                <a:solidFill>
                  <a:srgbClr val="00B0F0"/>
                </a:solidFill>
                <a:latin typeface="微软雅黑" charset="-122"/>
                <a:ea typeface="微软雅黑" charset="-122"/>
              </a:rPr>
              <a:t>普通办公材料</a:t>
            </a:r>
            <a:r>
              <a:rPr lang="zh-CN" altLang="en-US" sz="2900">
                <a:latin typeface="微软雅黑" charset="-122"/>
                <a:ea typeface="微软雅黑" charset="-122"/>
              </a:rPr>
              <a:t>。（间接费用中开支）</a:t>
            </a:r>
          </a:p>
          <a:p>
            <a:r>
              <a:rPr lang="zh-CN" altLang="en-US" sz="2900">
                <a:latin typeface="微软雅黑" charset="-122"/>
                <a:ea typeface="微软雅黑" charset="-122"/>
              </a:rPr>
              <a:t>测试化验加工费。</a:t>
            </a:r>
            <a:r>
              <a:rPr lang="zh-CN" altLang="en-US" sz="2900" b="1">
                <a:effectLst>
                  <a:outerShdw blurRad="38100" dist="38100" dir="2700000" algn="tl">
                    <a:srgbClr val="C0C0C0"/>
                  </a:outerShdw>
                </a:effectLst>
                <a:latin typeface="微软雅黑" charset="-122"/>
                <a:ea typeface="微软雅黑" charset="-122"/>
              </a:rPr>
              <a:t>关注</a:t>
            </a:r>
            <a:r>
              <a:rPr lang="zh-CN" altLang="en-US" sz="2900">
                <a:latin typeface="微软雅黑" charset="-122"/>
                <a:ea typeface="微软雅黑" charset="-122"/>
              </a:rPr>
              <a:t>内部转账手续（独立核算，低于市场价格）。非独立核算在材料等列支。</a:t>
            </a:r>
          </a:p>
          <a:p>
            <a:r>
              <a:rPr lang="zh-CN" altLang="en-US" sz="2900">
                <a:latin typeface="微软雅黑" charset="-122"/>
                <a:ea typeface="微软雅黑" charset="-122"/>
              </a:rPr>
              <a:t>燃料动力费：大型、专用仪器设备，单独计量的水电气暖。</a:t>
            </a:r>
            <a:r>
              <a:rPr lang="zh-CN" altLang="en-US" sz="2900">
                <a:solidFill>
                  <a:srgbClr val="00B0F0"/>
                </a:solidFill>
                <a:latin typeface="微软雅黑" charset="-122"/>
                <a:ea typeface="微软雅黑" charset="-122"/>
              </a:rPr>
              <a:t>日常水电气暖不可</a:t>
            </a:r>
            <a:r>
              <a:rPr lang="zh-CN" altLang="en-US" sz="2900">
                <a:latin typeface="微软雅黑" charset="-122"/>
                <a:ea typeface="微软雅黑" charset="-122"/>
              </a:rPr>
              <a:t>。车辆汽油费一般不在此处开支。</a:t>
            </a:r>
          </a:p>
          <a:p>
            <a:pPr>
              <a:buFontTx/>
              <a:buAutoNum type="circleNumDbPlain"/>
            </a:pPr>
            <a:endParaRPr lang="en-US" altLang="zh-CN" sz="2400">
              <a:latin typeface="方正小标宋简体" charset="-122"/>
              <a:ea typeface="方正小标宋简体" charset="-122"/>
            </a:endParaRPr>
          </a:p>
        </p:txBody>
      </p:sp>
    </p:spTree>
    <p:extLst>
      <p:ext uri="{BB962C8B-B14F-4D97-AF65-F5344CB8AC3E}">
        <p14:creationId xmlns:p14="http://schemas.microsoft.com/office/powerpoint/2010/main" val="13186162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 calcmode="lin" valueType="num">
                                      <p:cBhvr additive="base">
                                        <p:cTn id="12"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 calcmode="lin" valueType="num">
                                      <p:cBhvr additive="base">
                                        <p:cTn id="1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4" fill="hold" nodeType="after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 calcmode="lin" valueType="num">
                                      <p:cBhvr additive="base">
                                        <p:cTn id="22"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7"/>
          <p:cNvSpPr txBox="1">
            <a:spLocks noChangeArrowheads="1"/>
          </p:cNvSpPr>
          <p:nvPr/>
        </p:nvSpPr>
        <p:spPr bwMode="auto">
          <a:xfrm>
            <a:off x="323850" y="292100"/>
            <a:ext cx="51847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dirty="0" smtClean="0">
                <a:solidFill>
                  <a:srgbClr val="3366FF"/>
                </a:solidFill>
                <a:latin typeface="微软雅黑" pitchFamily="34" charset="-122"/>
                <a:ea typeface="微软雅黑" pitchFamily="34" charset="-122"/>
              </a:rPr>
              <a:t>结算方式</a:t>
            </a:r>
            <a:endParaRPr lang="zh-CN" altLang="en-US" sz="4000" b="1" dirty="0">
              <a:solidFill>
                <a:srgbClr val="3366FF"/>
              </a:solidFill>
              <a:latin typeface="微软雅黑" pitchFamily="34" charset="-122"/>
              <a:ea typeface="微软雅黑" pitchFamily="34" charset="-122"/>
            </a:endParaRPr>
          </a:p>
        </p:txBody>
      </p:sp>
      <p:graphicFrame>
        <p:nvGraphicFramePr>
          <p:cNvPr id="3" name="表格 2"/>
          <p:cNvGraphicFramePr>
            <a:graphicFrameLocks noGrp="1"/>
          </p:cNvGraphicFramePr>
          <p:nvPr>
            <p:extLst>
              <p:ext uri="{D42A27DB-BD31-4B8C-83A1-F6EECF244321}">
                <p14:modId xmlns:p14="http://schemas.microsoft.com/office/powerpoint/2010/main" val="270273388"/>
              </p:ext>
            </p:extLst>
          </p:nvPr>
        </p:nvGraphicFramePr>
        <p:xfrm>
          <a:off x="684213" y="1397000"/>
          <a:ext cx="7704137" cy="4860925"/>
        </p:xfrm>
        <a:graphic>
          <a:graphicData uri="http://schemas.openxmlformats.org/drawingml/2006/table">
            <a:tbl>
              <a:tblPr firstRow="1" bandRow="1">
                <a:tableStyleId>{5C22544A-7EE6-4342-B048-85BDC9FD1C3A}</a:tableStyleId>
              </a:tblPr>
              <a:tblGrid>
                <a:gridCol w="692403"/>
                <a:gridCol w="7011734"/>
              </a:tblGrid>
              <a:tr h="735873">
                <a:tc gridSpan="2">
                  <a:txBody>
                    <a:bodyPr/>
                    <a:lstStyle/>
                    <a:p>
                      <a:pPr algn="ctr"/>
                      <a:r>
                        <a:rPr lang="en-US" altLang="zh-CN" sz="2800" b="1" kern="1200" dirty="0" smtClean="0">
                          <a:solidFill>
                            <a:schemeClr val="lt1"/>
                          </a:solidFill>
                          <a:effectLst/>
                          <a:latin typeface="微软雅黑" panose="020B0503020204020204" pitchFamily="34" charset="-122"/>
                          <a:ea typeface="微软雅黑" panose="020B0503020204020204" pitchFamily="34" charset="-122"/>
                          <a:cs typeface="+mn-cs"/>
                        </a:rPr>
                        <a:t>2017</a:t>
                      </a:r>
                      <a:r>
                        <a:rPr lang="zh-CN" altLang="en-US" sz="2800" b="1" kern="1200" dirty="0" smtClean="0">
                          <a:solidFill>
                            <a:schemeClr val="lt1"/>
                          </a:solidFill>
                          <a:effectLst/>
                          <a:latin typeface="微软雅黑" panose="020B0503020204020204" pitchFamily="34" charset="-122"/>
                          <a:ea typeface="微软雅黑" panose="020B0503020204020204" pitchFamily="34" charset="-122"/>
                          <a:cs typeface="+mn-cs"/>
                        </a:rPr>
                        <a:t>年</a:t>
                      </a:r>
                      <a:r>
                        <a:rPr lang="en-US" altLang="zh-CN" sz="2800" b="1" kern="1200" dirty="0" smtClean="0">
                          <a:solidFill>
                            <a:schemeClr val="lt1"/>
                          </a:solidFill>
                          <a:effectLst/>
                          <a:latin typeface="微软雅黑" panose="020B0503020204020204" pitchFamily="34" charset="-122"/>
                          <a:ea typeface="微软雅黑" panose="020B0503020204020204" pitchFamily="34" charset="-122"/>
                          <a:cs typeface="+mn-cs"/>
                        </a:rPr>
                        <a:t>4</a:t>
                      </a:r>
                      <a:r>
                        <a:rPr lang="zh-CN" altLang="en-US" sz="2800" b="1" kern="1200" dirty="0" smtClean="0">
                          <a:solidFill>
                            <a:schemeClr val="lt1"/>
                          </a:solidFill>
                          <a:effectLst/>
                          <a:latin typeface="微软雅黑" panose="020B0503020204020204" pitchFamily="34" charset="-122"/>
                          <a:ea typeface="微软雅黑" panose="020B0503020204020204" pitchFamily="34" charset="-122"/>
                          <a:cs typeface="+mn-cs"/>
                        </a:rPr>
                        <a:t>月起，推行</a:t>
                      </a:r>
                      <a:r>
                        <a:rPr lang="zh-CN" altLang="zh-CN" sz="2800" b="1" kern="1200" dirty="0" smtClean="0">
                          <a:solidFill>
                            <a:schemeClr val="lt1"/>
                          </a:solidFill>
                          <a:effectLst/>
                          <a:latin typeface="微软雅黑" panose="020B0503020204020204" pitchFamily="34" charset="-122"/>
                          <a:ea typeface="微软雅黑" panose="020B0503020204020204" pitchFamily="34" charset="-122"/>
                          <a:cs typeface="+mn-cs"/>
                        </a:rPr>
                        <a:t>公务卡</a:t>
                      </a:r>
                      <a:r>
                        <a:rPr lang="zh-CN" altLang="en-US" sz="2800" b="1" kern="1200" dirty="0" smtClean="0">
                          <a:solidFill>
                            <a:schemeClr val="lt1"/>
                          </a:solidFill>
                          <a:effectLst/>
                          <a:latin typeface="微软雅黑" panose="020B0503020204020204" pitchFamily="34" charset="-122"/>
                          <a:ea typeface="微软雅黑" panose="020B0503020204020204" pitchFamily="34" charset="-122"/>
                          <a:cs typeface="+mn-cs"/>
                        </a:rPr>
                        <a:t>等痕迹管理</a:t>
                      </a:r>
                      <a:endParaRPr lang="zh-CN" altLang="en-US" sz="2800" dirty="0">
                        <a:latin typeface="微软雅黑" panose="020B0503020204020204" pitchFamily="34" charset="-122"/>
                        <a:ea typeface="微软雅黑" panose="020B0503020204020204" pitchFamily="34" charset="-122"/>
                      </a:endParaRPr>
                    </a:p>
                  </a:txBody>
                  <a:tcPr marL="91431" marR="91431" marT="45721" marB="45721" anchor="ctr"/>
                </a:tc>
                <a:tc hMerge="1">
                  <a:txBody>
                    <a:bodyPr/>
                    <a:lstStyle/>
                    <a:p>
                      <a:endParaRPr lang="zh-CN" altLang="en-US" dirty="0"/>
                    </a:p>
                  </a:txBody>
                  <a:tcPr/>
                </a:tc>
              </a:tr>
              <a:tr h="370848">
                <a:tc>
                  <a:txBody>
                    <a:bodyPr/>
                    <a:lstStyle/>
                    <a:p>
                      <a:pPr algn="ctr"/>
                      <a:r>
                        <a:rPr lang="zh-CN" altLang="en-US" sz="1800" dirty="0" smtClean="0">
                          <a:latin typeface="微软雅黑" panose="020B0503020204020204" pitchFamily="34" charset="-122"/>
                          <a:ea typeface="微软雅黑" panose="020B0503020204020204" pitchFamily="34" charset="-122"/>
                        </a:rPr>
                        <a:t>原则</a:t>
                      </a: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pPr algn="ct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r>
              <a:tr h="579133">
                <a:tc>
                  <a:txBody>
                    <a:bodyPr/>
                    <a:lstStyle/>
                    <a:p>
                      <a:pPr algn="ct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pPr algn="ctr"/>
                      <a:r>
                        <a:rPr lang="zh-CN" altLang="zh-CN" sz="3200" kern="1200" dirty="0" smtClean="0">
                          <a:solidFill>
                            <a:schemeClr val="dk1"/>
                          </a:solidFill>
                          <a:effectLst/>
                          <a:latin typeface="微软雅黑" panose="020B0503020204020204" pitchFamily="34" charset="-122"/>
                          <a:ea typeface="微软雅黑" panose="020B0503020204020204" pitchFamily="34" charset="-122"/>
                          <a:cs typeface="+mn-cs"/>
                        </a:rPr>
                        <a:t>国库项目</a:t>
                      </a:r>
                      <a:r>
                        <a:rPr lang="zh-CN" altLang="zh-CN" sz="3200" b="1" kern="1200"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强制</a:t>
                      </a:r>
                      <a:r>
                        <a:rPr lang="zh-CN" altLang="zh-CN" sz="3200" kern="1200" dirty="0" smtClean="0">
                          <a:solidFill>
                            <a:schemeClr val="dk1"/>
                          </a:solidFill>
                          <a:effectLst/>
                          <a:latin typeface="微软雅黑" panose="020B0503020204020204" pitchFamily="34" charset="-122"/>
                          <a:ea typeface="微软雅黑" panose="020B0503020204020204" pitchFamily="34" charset="-122"/>
                          <a:cs typeface="+mn-cs"/>
                        </a:rPr>
                        <a:t>用；纵向强调留</a:t>
                      </a:r>
                      <a:r>
                        <a:rPr lang="zh-CN" altLang="zh-CN" sz="3200" b="1" kern="1200" dirty="0" smtClean="0">
                          <a:solidFill>
                            <a:srgbClr val="00B0F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痕迹</a:t>
                      </a:r>
                      <a:r>
                        <a:rPr lang="zh-CN" altLang="zh-CN" sz="3200" kern="1200" dirty="0" smtClean="0">
                          <a:solidFill>
                            <a:schemeClr val="dk1"/>
                          </a:solidFill>
                          <a:effectLst/>
                          <a:latin typeface="微软雅黑" panose="020B0503020204020204" pitchFamily="34" charset="-122"/>
                          <a:ea typeface="微软雅黑" panose="020B0503020204020204" pitchFamily="34" charset="-122"/>
                          <a:cs typeface="+mn-cs"/>
                        </a:rPr>
                        <a:t>。</a:t>
                      </a:r>
                      <a:endParaRPr lang="zh-CN" altLang="en-US" sz="3200" dirty="0">
                        <a:latin typeface="微软雅黑" panose="020B0503020204020204" pitchFamily="34" charset="-122"/>
                        <a:ea typeface="微软雅黑" panose="020B0503020204020204" pitchFamily="34" charset="-122"/>
                      </a:endParaRPr>
                    </a:p>
                  </a:txBody>
                  <a:tcPr marL="91431" marR="91431" marT="45721" marB="45721" anchor="ctr"/>
                </a:tc>
              </a:tr>
              <a:tr h="370848">
                <a:tc>
                  <a:txBody>
                    <a:bodyPr/>
                    <a:lstStyle/>
                    <a:p>
                      <a:pPr algn="ctr"/>
                      <a:r>
                        <a:rPr lang="zh-CN" altLang="en-US" sz="1800" dirty="0" smtClean="0">
                          <a:latin typeface="微软雅黑" panose="020B0503020204020204" pitchFamily="34" charset="-122"/>
                          <a:ea typeface="微软雅黑" panose="020B0503020204020204" pitchFamily="34" charset="-122"/>
                        </a:rPr>
                        <a:t>细节</a:t>
                      </a: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pPr algn="ct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r>
              <a:tr h="1066824">
                <a:tc>
                  <a:txBody>
                    <a:bodyPr/>
                    <a:lstStyle/>
                    <a:p>
                      <a:pPr algn="ct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a:txBody>
                    <a:bodyPr/>
                    <a:lstStyle/>
                    <a:p>
                      <a:pPr algn="ctr"/>
                      <a:r>
                        <a:rPr lang="zh-CN" altLang="zh-CN" sz="3200" kern="1200" dirty="0" smtClean="0">
                          <a:solidFill>
                            <a:schemeClr val="dk1"/>
                          </a:solidFill>
                          <a:effectLst/>
                          <a:latin typeface="微软雅黑" panose="020B0503020204020204" pitchFamily="34" charset="-122"/>
                          <a:ea typeface="微软雅黑" panose="020B0503020204020204" pitchFamily="34" charset="-122"/>
                          <a:cs typeface="+mn-cs"/>
                        </a:rPr>
                        <a:t>举办会议</a:t>
                      </a:r>
                      <a:r>
                        <a:rPr lang="zh-CN" altLang="zh-CN" sz="3200" b="1" kern="1200" dirty="0" smtClean="0">
                          <a:solidFill>
                            <a:srgbClr val="7030A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非现金</a:t>
                      </a:r>
                      <a:r>
                        <a:rPr lang="zh-CN" altLang="zh-CN" sz="3200" kern="1200" dirty="0" smtClean="0">
                          <a:solidFill>
                            <a:schemeClr val="dk1"/>
                          </a:solidFill>
                          <a:effectLst/>
                          <a:latin typeface="微软雅黑" panose="020B0503020204020204" pitchFamily="34" charset="-122"/>
                          <a:ea typeface="微软雅黑" panose="020B0503020204020204" pitchFamily="34" charset="-122"/>
                          <a:cs typeface="+mn-cs"/>
                        </a:rPr>
                        <a:t>；差旅机票公务卡；</a:t>
                      </a:r>
                    </a:p>
                    <a:p>
                      <a:pPr algn="ctr"/>
                      <a:r>
                        <a:rPr lang="zh-CN" altLang="zh-CN" sz="3200" kern="1200" dirty="0" smtClean="0">
                          <a:solidFill>
                            <a:schemeClr val="dk1"/>
                          </a:solidFill>
                          <a:effectLst/>
                          <a:latin typeface="微软雅黑" panose="020B0503020204020204" pitchFamily="34" charset="-122"/>
                          <a:ea typeface="微软雅黑" panose="020B0503020204020204" pitchFamily="34" charset="-122"/>
                          <a:cs typeface="+mn-cs"/>
                        </a:rPr>
                        <a:t>外币支付信用卡；学生暂用银行卡。</a:t>
                      </a:r>
                      <a:endParaRPr lang="zh-CN" altLang="en-US" sz="3200" dirty="0">
                        <a:latin typeface="微软雅黑" panose="020B0503020204020204" pitchFamily="34" charset="-122"/>
                        <a:ea typeface="微软雅黑" panose="020B0503020204020204" pitchFamily="34" charset="-122"/>
                      </a:endParaRPr>
                    </a:p>
                  </a:txBody>
                  <a:tcPr marL="91431" marR="91431" marT="45721" marB="45721" anchor="ctr"/>
                </a:tc>
              </a:tr>
              <a:tr h="1737399">
                <a:tc gridSpan="2">
                  <a:txBody>
                    <a:bodyPr/>
                    <a:lstStyle/>
                    <a:p>
                      <a:pPr algn="l"/>
                      <a:endParaRPr lang="en-US" altLang="zh-CN" sz="1800" dirty="0" smtClean="0">
                        <a:latin typeface="微软雅黑" panose="020B0503020204020204" pitchFamily="34" charset="-122"/>
                        <a:ea typeface="微软雅黑" panose="020B0503020204020204" pitchFamily="34" charset="-122"/>
                      </a:endParaRPr>
                    </a:p>
                    <a:p>
                      <a:pPr algn="l"/>
                      <a:r>
                        <a:rPr lang="zh-CN" altLang="en-US" sz="1800" dirty="0" smtClean="0">
                          <a:latin typeface="微软雅黑" panose="020B0503020204020204" pitchFamily="34" charset="-122"/>
                          <a:ea typeface="微软雅黑" panose="020B0503020204020204" pitchFamily="34" charset="-122"/>
                        </a:rPr>
                        <a:t>国库项目：</a:t>
                      </a:r>
                      <a:r>
                        <a:rPr lang="en-US" altLang="zh-CN" sz="1800" dirty="0" err="1" smtClean="0">
                          <a:latin typeface="微软雅黑" panose="020B0503020204020204" pitchFamily="34" charset="-122"/>
                          <a:ea typeface="微软雅黑" panose="020B0503020204020204" pitchFamily="34" charset="-122"/>
                        </a:rPr>
                        <a:t>JBxxxxxxx</a:t>
                      </a:r>
                      <a:r>
                        <a:rPr lang="zh-CN" altLang="en-US" sz="1800" dirty="0" smtClean="0">
                          <a:latin typeface="微软雅黑" panose="020B0503020204020204" pitchFamily="34" charset="-122"/>
                          <a:ea typeface="微软雅黑" panose="020B0503020204020204" pitchFamily="34" charset="-122"/>
                        </a:rPr>
                        <a:t>（中央高校基本科研业务费），</a:t>
                      </a:r>
                      <a:endParaRPr lang="en-US" altLang="zh-CN" sz="1800" dirty="0" smtClean="0">
                        <a:latin typeface="微软雅黑" panose="020B0503020204020204" pitchFamily="34" charset="-122"/>
                        <a:ea typeface="微软雅黑" panose="020B0503020204020204" pitchFamily="34" charset="-122"/>
                      </a:endParaRPr>
                    </a:p>
                    <a:p>
                      <a:pPr algn="l"/>
                      <a:r>
                        <a:rPr lang="en-US" altLang="zh-CN" sz="1800" dirty="0" smtClean="0">
                          <a:latin typeface="微软雅黑" panose="020B0503020204020204" pitchFamily="34" charset="-122"/>
                          <a:ea typeface="微软雅黑" panose="020B0503020204020204" pitchFamily="34" charset="-122"/>
                        </a:rPr>
                        <a:t>KZ0002</a:t>
                      </a:r>
                      <a:r>
                        <a:rPr lang="zh-CN" altLang="en-US" sz="1800" dirty="0" smtClean="0">
                          <a:latin typeface="微软雅黑" panose="020B0503020204020204" pitchFamily="34" charset="-122"/>
                          <a:ea typeface="微软雅黑" panose="020B0503020204020204" pitchFamily="34" charset="-122"/>
                        </a:rPr>
                        <a:t>，</a:t>
                      </a:r>
                      <a:r>
                        <a:rPr lang="en-US" altLang="zh-CN" sz="1800" dirty="0" smtClean="0">
                          <a:latin typeface="微软雅黑" panose="020B0503020204020204" pitchFamily="34" charset="-122"/>
                          <a:ea typeface="微软雅黑" panose="020B0503020204020204" pitchFamily="34" charset="-122"/>
                        </a:rPr>
                        <a:t>KZ0003</a:t>
                      </a:r>
                      <a:r>
                        <a:rPr lang="zh-CN" altLang="en-US" sz="1800" dirty="0" smtClean="0">
                          <a:latin typeface="微软雅黑" panose="020B0503020204020204" pitchFamily="34" charset="-122"/>
                          <a:ea typeface="微软雅黑" panose="020B0503020204020204" pitchFamily="34" charset="-122"/>
                        </a:rPr>
                        <a:t>（国家重点实验室经费）</a:t>
                      </a:r>
                      <a:endParaRPr lang="en-US" altLang="zh-CN" sz="1800" dirty="0" smtClean="0">
                        <a:latin typeface="微软雅黑" panose="020B0503020204020204" pitchFamily="34" charset="-122"/>
                        <a:ea typeface="微软雅黑" panose="020B0503020204020204" pitchFamily="34" charset="-122"/>
                      </a:endParaRPr>
                    </a:p>
                    <a:p>
                      <a:pPr algn="l"/>
                      <a:r>
                        <a:rPr lang="en-US" altLang="zh-CN" sz="1800" dirty="0" smtClean="0">
                          <a:latin typeface="微软雅黑" panose="020B0503020204020204" pitchFamily="34" charset="-122"/>
                          <a:ea typeface="微软雅黑" panose="020B0503020204020204" pitchFamily="34" charset="-122"/>
                        </a:rPr>
                        <a:t>KZ0019</a:t>
                      </a:r>
                      <a:r>
                        <a:rPr lang="zh-CN" altLang="en-US" sz="1800" dirty="0" smtClean="0">
                          <a:latin typeface="微软雅黑" panose="020B0503020204020204" pitchFamily="34" charset="-122"/>
                          <a:ea typeface="微软雅黑" panose="020B0503020204020204" pitchFamily="34" charset="-122"/>
                        </a:rPr>
                        <a:t>，</a:t>
                      </a:r>
                      <a:r>
                        <a:rPr lang="en-US" altLang="zh-CN" sz="1800" dirty="0" smtClean="0">
                          <a:latin typeface="微软雅黑" panose="020B0503020204020204" pitchFamily="34" charset="-122"/>
                          <a:ea typeface="微软雅黑" panose="020B0503020204020204" pitchFamily="34" charset="-122"/>
                        </a:rPr>
                        <a:t>KZ0020</a:t>
                      </a:r>
                      <a:r>
                        <a:rPr lang="zh-CN" altLang="en-US" sz="1800" dirty="0" smtClean="0">
                          <a:latin typeface="微软雅黑" panose="020B0503020204020204" pitchFamily="34" charset="-122"/>
                          <a:ea typeface="微软雅黑" panose="020B0503020204020204" pitchFamily="34" charset="-122"/>
                        </a:rPr>
                        <a:t>（千人计划、万人计划经费）</a:t>
                      </a:r>
                      <a:r>
                        <a:rPr lang="en-US" altLang="zh-CN" sz="1800" dirty="0" smtClean="0">
                          <a:latin typeface="微软雅黑" panose="020B0503020204020204" pitchFamily="34" charset="-122"/>
                          <a:ea typeface="微软雅黑" panose="020B0503020204020204" pitchFamily="34" charset="-122"/>
                        </a:rPr>
                        <a:t>……</a:t>
                      </a:r>
                    </a:p>
                    <a:p>
                      <a:pPr algn="l"/>
                      <a:endParaRPr lang="en-US" altLang="zh-CN" sz="1800" dirty="0" smtClean="0">
                        <a:latin typeface="微软雅黑" panose="020B0503020204020204" pitchFamily="34" charset="-122"/>
                        <a:ea typeface="微软雅黑" panose="020B0503020204020204" pitchFamily="34" charset="-122"/>
                      </a:endParaRPr>
                    </a:p>
                    <a:p>
                      <a:pPr algn="ctr"/>
                      <a:endParaRPr lang="zh-CN" altLang="en-US" sz="1800" dirty="0">
                        <a:latin typeface="微软雅黑" panose="020B0503020204020204" pitchFamily="34" charset="-122"/>
                        <a:ea typeface="微软雅黑" panose="020B0503020204020204" pitchFamily="34" charset="-122"/>
                      </a:endParaRPr>
                    </a:p>
                  </a:txBody>
                  <a:tcPr marL="91431" marR="91431" marT="45721" marB="45721" anchor="ctr"/>
                </a:tc>
                <a:tc hMerge="1">
                  <a:txBody>
                    <a:bodyPr/>
                    <a:lstStyle/>
                    <a:p>
                      <a:pPr algn="ctr"/>
                      <a:endParaRPr lang="zh-CN" altLang="en-US" dirty="0">
                        <a:latin typeface="微软雅黑" panose="020B0503020204020204" pitchFamily="34" charset="-122"/>
                        <a:ea typeface="微软雅黑" panose="020B0503020204020204" pitchFamily="34" charset="-122"/>
                      </a:endParaRPr>
                    </a:p>
                  </a:txBody>
                  <a:tcPr anchor="ct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txBox="1">
            <a:spLocks/>
          </p:cNvSpPr>
          <p:nvPr/>
        </p:nvSpPr>
        <p:spPr>
          <a:xfrm>
            <a:off x="341313" y="1268413"/>
            <a:ext cx="8569325" cy="4673600"/>
          </a:xfrm>
          <a:prstGeom prst="rect">
            <a:avLst/>
          </a:prstGeom>
        </p:spPr>
        <p:txBody>
          <a:bodyPr/>
          <a:lstStyle>
            <a:lvl1pPr marL="342900" indent="-342900" defTabSz="415925" eaLnBrk="0" hangingPunct="0">
              <a:spcBef>
                <a:spcPct val="20000"/>
              </a:spcBef>
              <a:buFont typeface="Arial" charset="0"/>
              <a:buChar char="•"/>
              <a:defRPr sz="3200">
                <a:solidFill>
                  <a:schemeClr val="tx1"/>
                </a:solidFill>
                <a:latin typeface="Calibri" charset="0"/>
                <a:ea typeface="宋体" charset="-122"/>
              </a:defRPr>
            </a:lvl1pPr>
            <a:lvl2pPr marL="400050" defTabSz="415925" eaLnBrk="0" hangingPunct="0">
              <a:spcBef>
                <a:spcPct val="20000"/>
              </a:spcBef>
              <a:buFont typeface="Arial" charset="0"/>
              <a:buChar char="–"/>
              <a:defRPr sz="2800">
                <a:solidFill>
                  <a:schemeClr val="tx1"/>
                </a:solidFill>
                <a:latin typeface="Calibri" charset="0"/>
                <a:ea typeface="宋体" charset="-122"/>
              </a:defRPr>
            </a:lvl2pPr>
            <a:lvl3pPr marL="1143000" indent="-228600" defTabSz="415925" eaLnBrk="0" hangingPunct="0">
              <a:spcBef>
                <a:spcPct val="20000"/>
              </a:spcBef>
              <a:buFont typeface="Arial" charset="0"/>
              <a:buChar char="•"/>
              <a:defRPr sz="2400">
                <a:solidFill>
                  <a:schemeClr val="tx1"/>
                </a:solidFill>
                <a:latin typeface="Calibri" charset="0"/>
                <a:ea typeface="宋体" charset="-122"/>
              </a:defRPr>
            </a:lvl3pPr>
            <a:lvl4pPr marL="1600200" indent="-228600" defTabSz="415925" eaLnBrk="0" hangingPunct="0">
              <a:spcBef>
                <a:spcPct val="20000"/>
              </a:spcBef>
              <a:buFont typeface="Arial" charset="0"/>
              <a:buChar char="–"/>
              <a:defRPr sz="2000">
                <a:solidFill>
                  <a:schemeClr val="tx1"/>
                </a:solidFill>
                <a:latin typeface="Calibri" charset="0"/>
                <a:ea typeface="宋体" charset="-122"/>
              </a:defRPr>
            </a:lvl4pPr>
            <a:lvl5pPr marL="2057400" indent="-228600" defTabSz="415925" eaLnBrk="0" hangingPunct="0">
              <a:spcBef>
                <a:spcPct val="20000"/>
              </a:spcBef>
              <a:buFont typeface="Arial" charset="0"/>
              <a:buChar char="»"/>
              <a:defRPr sz="2000">
                <a:solidFill>
                  <a:schemeClr val="tx1"/>
                </a:solidFill>
                <a:latin typeface="Calibri" charset="0"/>
                <a:ea typeface="宋体" charset="-122"/>
              </a:defRPr>
            </a:lvl5pPr>
            <a:lvl6pPr marL="2514600" indent="-228600" defTabSz="415925"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defTabSz="415925"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defTabSz="415925"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defTabSz="415925"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r>
              <a:rPr lang="zh-CN" altLang="en-US" sz="2800">
                <a:latin typeface="微软雅黑" charset="-122"/>
                <a:ea typeface="微软雅黑" charset="-122"/>
              </a:rPr>
              <a:t>差旅费。</a:t>
            </a:r>
            <a:r>
              <a:rPr lang="zh-CN" altLang="en-US" sz="2800">
                <a:solidFill>
                  <a:srgbClr val="00B0F0"/>
                </a:solidFill>
                <a:latin typeface="微软雅黑" charset="-122"/>
                <a:ea typeface="微软雅黑" charset="-122"/>
              </a:rPr>
              <a:t>课题组成员</a:t>
            </a:r>
            <a:r>
              <a:rPr lang="zh-CN" altLang="en-US" sz="2800">
                <a:latin typeface="微软雅黑" charset="-122"/>
                <a:ea typeface="微软雅黑" charset="-122"/>
              </a:rPr>
              <a:t>，审批报销程序完备，事由、票据齐全。旅游费、景点门票绝对禁止。</a:t>
            </a:r>
            <a:endParaRPr lang="en-US" altLang="zh-CN" sz="2800">
              <a:latin typeface="微软雅黑" charset="-122"/>
              <a:ea typeface="微软雅黑" charset="-122"/>
            </a:endParaRPr>
          </a:p>
          <a:p>
            <a:pPr>
              <a:buFont typeface="Arial" charset="0"/>
              <a:buNone/>
            </a:pPr>
            <a:r>
              <a:rPr lang="zh-CN" altLang="en-US" sz="2800">
                <a:solidFill>
                  <a:srgbClr val="C00000"/>
                </a:solidFill>
                <a:latin typeface="微软雅黑" charset="-122"/>
                <a:ea typeface="微软雅黑" charset="-122"/>
              </a:rPr>
              <a:t>参会应列入差旅。</a:t>
            </a:r>
          </a:p>
          <a:p>
            <a:r>
              <a:rPr lang="zh-CN" altLang="en-US" sz="2800">
                <a:latin typeface="微软雅黑" charset="-122"/>
                <a:ea typeface="微软雅黑" charset="-122"/>
              </a:rPr>
              <a:t>会议费。严禁报销旅游、礼品。不可购打印机等。</a:t>
            </a:r>
          </a:p>
          <a:p>
            <a:r>
              <a:rPr lang="zh-CN" altLang="en-US" sz="2800">
                <a:latin typeface="微软雅黑" charset="-122"/>
                <a:ea typeface="微软雅黑" charset="-122"/>
              </a:rPr>
              <a:t>国际合作与交流。出国限</a:t>
            </a:r>
            <a:r>
              <a:rPr lang="zh-CN" altLang="en-US" sz="2800">
                <a:solidFill>
                  <a:srgbClr val="C00000"/>
                </a:solidFill>
                <a:latin typeface="微软雅黑" charset="-122"/>
                <a:ea typeface="微软雅黑" charset="-122"/>
              </a:rPr>
              <a:t>课题组成员</a:t>
            </a:r>
            <a:r>
              <a:rPr lang="zh-CN" altLang="en-US" sz="2800">
                <a:latin typeface="微软雅黑" charset="-122"/>
                <a:ea typeface="微软雅黑" charset="-122"/>
              </a:rPr>
              <a:t>，手续完备。</a:t>
            </a:r>
            <a:endParaRPr lang="en-US" altLang="zh-CN" sz="2800">
              <a:latin typeface="微软雅黑" charset="-122"/>
              <a:ea typeface="微软雅黑" charset="-122"/>
            </a:endParaRPr>
          </a:p>
          <a:p>
            <a:pPr>
              <a:buFont typeface="Arial" charset="0"/>
              <a:buNone/>
            </a:pPr>
            <a:endParaRPr lang="zh-CN" altLang="en-US" sz="2800">
              <a:latin typeface="微软雅黑" charset="-122"/>
              <a:ea typeface="微软雅黑" charset="-122"/>
            </a:endParaRPr>
          </a:p>
          <a:p>
            <a:r>
              <a:rPr lang="zh-CN" altLang="en-US" sz="2800">
                <a:latin typeface="微软雅黑" charset="-122"/>
                <a:ea typeface="微软雅黑" charset="-122"/>
              </a:rPr>
              <a:t>出版</a:t>
            </a:r>
            <a:r>
              <a:rPr lang="en-US" altLang="zh-CN" sz="2800">
                <a:latin typeface="微软雅黑" charset="-122"/>
                <a:ea typeface="微软雅黑" charset="-122"/>
              </a:rPr>
              <a:t>/</a:t>
            </a:r>
            <a:r>
              <a:rPr lang="zh-CN" altLang="en-US" sz="2800">
                <a:latin typeface="微软雅黑" charset="-122"/>
                <a:ea typeface="微软雅黑" charset="-122"/>
              </a:rPr>
              <a:t>文献</a:t>
            </a:r>
            <a:r>
              <a:rPr lang="en-US" altLang="zh-CN" sz="2800">
                <a:latin typeface="微软雅黑" charset="-122"/>
                <a:ea typeface="微软雅黑" charset="-122"/>
              </a:rPr>
              <a:t>/</a:t>
            </a:r>
            <a:r>
              <a:rPr lang="zh-CN" altLang="en-US" sz="2800">
                <a:latin typeface="微软雅黑" charset="-122"/>
                <a:ea typeface="微软雅黑" charset="-122"/>
              </a:rPr>
              <a:t>信息传播</a:t>
            </a:r>
            <a:r>
              <a:rPr lang="en-US" altLang="zh-CN" sz="2800">
                <a:latin typeface="微软雅黑" charset="-122"/>
                <a:ea typeface="微软雅黑" charset="-122"/>
              </a:rPr>
              <a:t>/</a:t>
            </a:r>
            <a:r>
              <a:rPr lang="zh-CN" altLang="en-US" sz="2800">
                <a:latin typeface="微软雅黑" charset="-122"/>
                <a:ea typeface="微软雅黑" charset="-122"/>
              </a:rPr>
              <a:t>知识产权事务费。</a:t>
            </a:r>
            <a:endParaRPr lang="en-US" altLang="zh-CN" sz="2800">
              <a:latin typeface="微软雅黑" charset="-122"/>
              <a:ea typeface="微软雅黑" charset="-122"/>
            </a:endParaRPr>
          </a:p>
          <a:p>
            <a:pPr lvl="1">
              <a:buFont typeface="Arial" charset="0"/>
              <a:buNone/>
            </a:pPr>
            <a:r>
              <a:rPr lang="zh-CN" altLang="en-US" sz="2400">
                <a:latin typeface="微软雅黑" charset="-122"/>
                <a:ea typeface="微软雅黑" charset="-122"/>
              </a:rPr>
              <a:t>一般不得列支日常操作系统、办公软件、手机</a:t>
            </a:r>
            <a:r>
              <a:rPr lang="zh-CN" altLang="en-US" sz="2400">
                <a:solidFill>
                  <a:srgbClr val="C00000"/>
                </a:solidFill>
                <a:latin typeface="微软雅黑" charset="-122"/>
                <a:ea typeface="微软雅黑" charset="-122"/>
              </a:rPr>
              <a:t>通讯费</a:t>
            </a:r>
            <a:r>
              <a:rPr lang="zh-CN" altLang="en-US" sz="2400">
                <a:latin typeface="微软雅黑" charset="-122"/>
                <a:ea typeface="微软雅黑" charset="-122"/>
              </a:rPr>
              <a:t>及</a:t>
            </a:r>
            <a:r>
              <a:rPr lang="zh-CN" altLang="en-US" sz="2400">
                <a:solidFill>
                  <a:srgbClr val="C00000"/>
                </a:solidFill>
                <a:latin typeface="微软雅黑" charset="-122"/>
                <a:ea typeface="微软雅黑" charset="-122"/>
              </a:rPr>
              <a:t>专利年费</a:t>
            </a:r>
            <a:r>
              <a:rPr lang="zh-CN" altLang="en-US" sz="2400">
                <a:latin typeface="微软雅黑" charset="-122"/>
                <a:ea typeface="微软雅黑" charset="-122"/>
              </a:rPr>
              <a:t>等。</a:t>
            </a:r>
            <a:endParaRPr lang="en-US" altLang="zh-CN" sz="2000">
              <a:latin typeface="方正小标宋简体" charset="-122"/>
              <a:ea typeface="方正小标宋简体" charset="-122"/>
            </a:endParaRPr>
          </a:p>
        </p:txBody>
      </p:sp>
      <p:sp>
        <p:nvSpPr>
          <p:cNvPr id="27651" name="TextBox 7"/>
          <p:cNvSpPr txBox="1">
            <a:spLocks noChangeArrowheads="1"/>
          </p:cNvSpPr>
          <p:nvPr/>
        </p:nvSpPr>
        <p:spPr bwMode="auto">
          <a:xfrm>
            <a:off x="395288" y="260350"/>
            <a:ext cx="727233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buFont typeface="Arial" charset="0"/>
              <a:buNone/>
            </a:pPr>
            <a:r>
              <a:rPr lang="zh-CN" altLang="en-US" sz="4800" b="1">
                <a:solidFill>
                  <a:srgbClr val="3366FF"/>
                </a:solidFill>
                <a:latin typeface="微软雅黑" charset="-122"/>
                <a:ea typeface="微软雅黑" charset="-122"/>
              </a:rPr>
              <a:t>支出提醒</a:t>
            </a:r>
          </a:p>
        </p:txBody>
      </p:sp>
    </p:spTree>
    <p:extLst>
      <p:ext uri="{BB962C8B-B14F-4D97-AF65-F5344CB8AC3E}">
        <p14:creationId xmlns:p14="http://schemas.microsoft.com/office/powerpoint/2010/main" val="20989216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 calcmode="lin" valueType="num">
                                      <p:cBhvr additive="base">
                                        <p:cTn id="12"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 calcmode="lin" valueType="num">
                                      <p:cBhvr additive="base">
                                        <p:cTn id="1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500"/>
                            </p:stCondLst>
                            <p:childTnLst>
                              <p:par>
                                <p:cTn id="20" presetID="2" presetClass="entr" presetSubtype="4" fill="hold" nodeType="after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 calcmode="lin" valueType="num">
                                      <p:cBhvr additive="base">
                                        <p:cTn id="22"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000"/>
                            </p:stCondLst>
                            <p:childTnLst>
                              <p:par>
                                <p:cTn id="25" presetID="2" presetClass="entr" presetSubtype="4" fill="hold"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 calcmode="lin" valueType="num">
                                      <p:cBhvr additive="base">
                                        <p:cTn id="2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2500"/>
                            </p:stCondLst>
                            <p:childTnLst>
                              <p:par>
                                <p:cTn id="30" presetID="2" presetClass="entr" presetSubtype="4" fill="hold" nodeType="afterEffect">
                                  <p:stCondLst>
                                    <p:cond delay="0"/>
                                  </p:stCondLst>
                                  <p:childTnLst>
                                    <p:set>
                                      <p:cBhvr>
                                        <p:cTn id="31" dur="1" fill="hold">
                                          <p:stCondLst>
                                            <p:cond delay="0"/>
                                          </p:stCondLst>
                                        </p:cTn>
                                        <p:tgtEl>
                                          <p:spTgt spid="9">
                                            <p:txEl>
                                              <p:pRg st="6" end="6"/>
                                            </p:txEl>
                                          </p:spTgt>
                                        </p:tgtEl>
                                        <p:attrNameLst>
                                          <p:attrName>style.visibility</p:attrName>
                                        </p:attrNameLst>
                                      </p:cBhvr>
                                      <p:to>
                                        <p:strVal val="visible"/>
                                      </p:to>
                                    </p:set>
                                    <p:anim calcmode="lin" valueType="num">
                                      <p:cBhvr additive="base">
                                        <p:cTn id="32"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txBox="1">
            <a:spLocks/>
          </p:cNvSpPr>
          <p:nvPr/>
        </p:nvSpPr>
        <p:spPr bwMode="auto">
          <a:xfrm>
            <a:off x="323850" y="976313"/>
            <a:ext cx="8569325" cy="5620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nSpc>
                <a:spcPct val="125000"/>
              </a:lnSpc>
              <a:buFont typeface="Wingdings" pitchFamily="2" charset="2"/>
              <a:buChar char="ü"/>
              <a:defRPr/>
            </a:pPr>
            <a:r>
              <a:rPr lang="zh-CN" altLang="en-US" sz="3600" b="1" dirty="0" smtClean="0">
                <a:latin typeface="微软雅黑" panose="020B0503020204020204" pitchFamily="34" charset="-122"/>
                <a:ea typeface="微软雅黑" panose="020B0503020204020204" pitchFamily="34" charset="-122"/>
              </a:rPr>
              <a:t>支出审签单 </a:t>
            </a:r>
            <a:r>
              <a:rPr lang="zh-CN" altLang="en-US" sz="2400" dirty="0">
                <a:latin typeface="微软雅黑" panose="020B0503020204020204" pitchFamily="34" charset="-122"/>
                <a:ea typeface="微软雅黑" panose="020B0503020204020204" pitchFamily="34" charset="-122"/>
              </a:rPr>
              <a:t>为签字减负</a:t>
            </a:r>
            <a:endParaRPr lang="en-US" altLang="zh-CN" sz="2400" dirty="0">
              <a:latin typeface="微软雅黑" panose="020B0503020204020204" pitchFamily="34" charset="-122"/>
              <a:ea typeface="微软雅黑" panose="020B0503020204020204" pitchFamily="34" charset="-122"/>
            </a:endParaRPr>
          </a:p>
          <a:p>
            <a:pPr>
              <a:lnSpc>
                <a:spcPct val="125000"/>
              </a:lnSpc>
              <a:buFont typeface="Wingdings" pitchFamily="2" charset="2"/>
              <a:buChar char="ü"/>
              <a:defRPr/>
            </a:pPr>
            <a:r>
              <a:rPr lang="zh-CN" altLang="en-US" sz="3600" b="1" dirty="0" smtClean="0">
                <a:latin typeface="微软雅黑" panose="020B0503020204020204" pitchFamily="34" charset="-122"/>
                <a:ea typeface="微软雅黑" panose="020B0503020204020204" pitchFamily="34" charset="-122"/>
              </a:rPr>
              <a:t>电子发票报销</a:t>
            </a:r>
            <a:endParaRPr lang="en-US" altLang="zh-CN" sz="3600" b="1" dirty="0" smtClean="0">
              <a:latin typeface="微软雅黑" panose="020B0503020204020204" pitchFamily="34" charset="-122"/>
              <a:ea typeface="微软雅黑" panose="020B0503020204020204" pitchFamily="34" charset="-122"/>
            </a:endParaRPr>
          </a:p>
          <a:p>
            <a:pPr marL="400050" lvl="1" indent="0">
              <a:lnSpc>
                <a:spcPct val="125000"/>
              </a:lnSpc>
              <a:buNone/>
              <a:defRPr/>
            </a:pPr>
            <a:r>
              <a:rPr lang="en-US" altLang="zh-CN" sz="2400" dirty="0" smtClean="0">
                <a:latin typeface="微软雅黑" panose="020B0503020204020204" pitchFamily="34" charset="-122"/>
                <a:ea typeface="微软雅黑" panose="020B0503020204020204" pitchFamily="34" charset="-122"/>
              </a:rPr>
              <a:t>2016</a:t>
            </a:r>
            <a:r>
              <a:rPr lang="zh-CN" altLang="en-US" sz="2400" dirty="0" smtClean="0">
                <a:latin typeface="微软雅黑" panose="020B0503020204020204" pitchFamily="34" charset="-122"/>
                <a:ea typeface="微软雅黑" panose="020B0503020204020204" pitchFamily="34" charset="-122"/>
              </a:rPr>
              <a:t>年</a:t>
            </a:r>
            <a:r>
              <a:rPr lang="en-US" altLang="zh-CN" sz="2400" dirty="0" smtClean="0">
                <a:latin typeface="微软雅黑" panose="020B0503020204020204" pitchFamily="34" charset="-122"/>
                <a:ea typeface="微软雅黑" panose="020B0503020204020204" pitchFamily="34" charset="-122"/>
              </a:rPr>
              <a:t>9</a:t>
            </a:r>
            <a:r>
              <a:rPr lang="zh-CN" altLang="en-US" sz="2400" dirty="0" smtClean="0">
                <a:latin typeface="微软雅黑" panose="020B0503020204020204" pitchFamily="34" charset="-122"/>
                <a:ea typeface="微软雅黑" panose="020B0503020204020204" pitchFamily="34" charset="-122"/>
              </a:rPr>
              <a:t>月起，开通电子发票报销。通过财务软件扫码输入建立报销</a:t>
            </a:r>
            <a:r>
              <a:rPr lang="zh-CN" altLang="en-US" sz="2400" b="1" dirty="0" smtClean="0">
                <a:solidFill>
                  <a:srgbClr val="00B0F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电子发票池</a:t>
            </a:r>
            <a:r>
              <a:rPr lang="zh-CN" altLang="en-US" sz="2400" dirty="0" smtClean="0">
                <a:latin typeface="微软雅黑" panose="020B0503020204020204" pitchFamily="34" charset="-122"/>
                <a:ea typeface="微软雅黑" panose="020B0503020204020204" pitchFamily="34" charset="-122"/>
              </a:rPr>
              <a:t>，实现发票重复报销的监控。</a:t>
            </a:r>
            <a:endParaRPr lang="en-US" altLang="zh-CN" sz="2400" dirty="0" smtClean="0">
              <a:latin typeface="微软雅黑" panose="020B0503020204020204" pitchFamily="34" charset="-122"/>
              <a:ea typeface="微软雅黑" panose="020B0503020204020204" pitchFamily="34" charset="-122"/>
            </a:endParaRPr>
          </a:p>
          <a:p>
            <a:pPr>
              <a:lnSpc>
                <a:spcPct val="125000"/>
              </a:lnSpc>
              <a:buFont typeface="Wingdings" pitchFamily="2" charset="2"/>
              <a:buChar char="ü"/>
              <a:defRPr/>
            </a:pPr>
            <a:r>
              <a:rPr lang="zh-CN" altLang="en-US" sz="3600" b="1" dirty="0">
                <a:latin typeface="微软雅黑" panose="020B0503020204020204" pitchFamily="34" charset="-122"/>
                <a:ea typeface="微软雅黑" panose="020B0503020204020204" pitchFamily="34" charset="-122"/>
              </a:rPr>
              <a:t>网上预约报销</a:t>
            </a:r>
            <a:endParaRPr lang="en-US" altLang="zh-CN" sz="3600" b="1" dirty="0">
              <a:latin typeface="微软雅黑" panose="020B0503020204020204" pitchFamily="34" charset="-122"/>
              <a:ea typeface="微软雅黑" panose="020B0503020204020204" pitchFamily="34" charset="-122"/>
            </a:endParaRPr>
          </a:p>
          <a:p>
            <a:pPr marL="400050" lvl="1" indent="0">
              <a:lnSpc>
                <a:spcPct val="125000"/>
              </a:lnSpc>
              <a:buNone/>
              <a:defRPr/>
            </a:pPr>
            <a:r>
              <a:rPr lang="zh-CN" altLang="en-US" sz="2400" dirty="0">
                <a:latin typeface="微软雅黑" panose="020B0503020204020204" pitchFamily="34" charset="-122"/>
                <a:ea typeface="微软雅黑" panose="020B0503020204020204" pitchFamily="34" charset="-122"/>
              </a:rPr>
              <a:t>以科研经费报销作为试点</a:t>
            </a:r>
            <a:r>
              <a:rPr lang="zh-CN" altLang="en-US" sz="2400" dirty="0" smtClean="0">
                <a:latin typeface="微软雅黑" panose="020B0503020204020204" pitchFamily="34" charset="-122"/>
                <a:ea typeface="微软雅黑" panose="020B0503020204020204" pitchFamily="34" charset="-122"/>
              </a:rPr>
              <a:t>，</a:t>
            </a:r>
            <a:r>
              <a:rPr lang="en-US" altLang="zh-CN" sz="2400" dirty="0" smtClean="0">
                <a:latin typeface="微软雅黑" panose="020B0503020204020204" pitchFamily="34" charset="-122"/>
                <a:ea typeface="微软雅黑" panose="020B0503020204020204" pitchFamily="34" charset="-122"/>
              </a:rPr>
              <a:t>18</a:t>
            </a:r>
            <a:r>
              <a:rPr lang="zh-CN" altLang="en-US" sz="2400" b="1" dirty="0" smtClean="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年启动</a:t>
            </a:r>
            <a:endParaRPr lang="en-US" altLang="zh-CN" sz="2400" b="1" dirty="0" smtClean="0">
              <a:solidFill>
                <a:srgbClr val="0070C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342900" lvl="1" indent="-342900">
              <a:lnSpc>
                <a:spcPct val="125000"/>
              </a:lnSpc>
              <a:buFont typeface="Wingdings" pitchFamily="2" charset="2"/>
              <a:buChar char="ü"/>
              <a:defRPr/>
            </a:pPr>
            <a:r>
              <a:rPr lang="zh-CN" altLang="en-US" sz="3600" b="1" dirty="0">
                <a:latin typeface="微软雅黑" panose="020B0503020204020204" pitchFamily="34" charset="-122"/>
                <a:ea typeface="微软雅黑" panose="020B0503020204020204" pitchFamily="34" charset="-122"/>
              </a:rPr>
              <a:t>借款次数</a:t>
            </a:r>
            <a:r>
              <a:rPr lang="zh-CN" altLang="en-US" sz="3600" b="1" dirty="0" smtClean="0">
                <a:latin typeface="微软雅黑" panose="020B0503020204020204" pitchFamily="34" charset="-122"/>
                <a:ea typeface="微软雅黑" panose="020B0503020204020204" pitchFamily="34" charset="-122"/>
              </a:rPr>
              <a:t>限制</a:t>
            </a:r>
            <a:endParaRPr lang="en-US" altLang="zh-CN" sz="3600" b="1" dirty="0" smtClean="0">
              <a:latin typeface="微软雅黑" panose="020B0503020204020204" pitchFamily="34" charset="-122"/>
              <a:ea typeface="微软雅黑" panose="020B0503020204020204" pitchFamily="34" charset="-122"/>
            </a:endParaRPr>
          </a:p>
          <a:p>
            <a:pPr marL="400050" lvl="1" indent="0">
              <a:lnSpc>
                <a:spcPct val="125000"/>
              </a:lnSpc>
              <a:buNone/>
              <a:defRPr/>
            </a:pPr>
            <a:r>
              <a:rPr lang="zh-CN" altLang="en-US" sz="2400" dirty="0">
                <a:latin typeface="微软雅黑" panose="020B0503020204020204" pitchFamily="34" charset="-122"/>
                <a:ea typeface="微软雅黑" panose="020B0503020204020204" pitchFamily="34" charset="-122"/>
              </a:rPr>
              <a:t>为及时清缴往来款，</a:t>
            </a:r>
            <a:r>
              <a:rPr lang="en-US" altLang="zh-CN" sz="2400" dirty="0">
                <a:latin typeface="微软雅黑" panose="020B0503020204020204" pitchFamily="34" charset="-122"/>
                <a:ea typeface="微软雅黑" panose="020B0503020204020204" pitchFamily="34" charset="-122"/>
              </a:rPr>
              <a:t>17</a:t>
            </a:r>
            <a:r>
              <a:rPr lang="zh-CN" altLang="en-US" sz="2400" dirty="0">
                <a:latin typeface="微软雅黑" panose="020B0503020204020204" pitchFamily="34" charset="-122"/>
                <a:ea typeface="微软雅黑" panose="020B0503020204020204" pitchFamily="34" charset="-122"/>
              </a:rPr>
              <a:t>年</a:t>
            </a:r>
            <a:r>
              <a:rPr lang="en-US" altLang="zh-CN" sz="2400" dirty="0">
                <a:latin typeface="微软雅黑" panose="020B0503020204020204" pitchFamily="34" charset="-122"/>
                <a:ea typeface="微软雅黑" panose="020B0503020204020204" pitchFamily="34" charset="-122"/>
              </a:rPr>
              <a:t>12</a:t>
            </a:r>
            <a:r>
              <a:rPr lang="zh-CN" altLang="en-US" sz="2400" dirty="0">
                <a:latin typeface="微软雅黑" panose="020B0503020204020204" pitchFamily="34" charset="-122"/>
                <a:ea typeface="微软雅黑" panose="020B0503020204020204" pitchFamily="34" charset="-122"/>
              </a:rPr>
              <a:t>月依据审计意见，对借款次数进行限制</a:t>
            </a:r>
            <a:r>
              <a:rPr lang="zh-CN" altLang="en-US" sz="2400" dirty="0" smtClean="0">
                <a:latin typeface="微软雅黑" panose="020B0503020204020204" pitchFamily="34" charset="-122"/>
                <a:ea typeface="微软雅黑" panose="020B0503020204020204" pitchFamily="34" charset="-122"/>
              </a:rPr>
              <a:t>。每项目</a:t>
            </a:r>
            <a:r>
              <a:rPr lang="en-US" altLang="zh-CN" sz="2400" dirty="0" smtClean="0">
                <a:latin typeface="微软雅黑" panose="020B0503020204020204" pitchFamily="34" charset="-122"/>
                <a:ea typeface="微软雅黑" panose="020B0503020204020204" pitchFamily="34" charset="-122"/>
              </a:rPr>
              <a:t>5</a:t>
            </a:r>
            <a:r>
              <a:rPr lang="zh-CN" altLang="en-US" sz="2400" dirty="0" smtClean="0">
                <a:latin typeface="微软雅黑" panose="020B0503020204020204" pitchFamily="34" charset="-122"/>
                <a:ea typeface="微软雅黑" panose="020B0503020204020204" pitchFamily="34" charset="-122"/>
              </a:rPr>
              <a:t>次，负责人</a:t>
            </a:r>
            <a:r>
              <a:rPr lang="en-US" altLang="zh-CN" sz="2400" dirty="0" smtClean="0">
                <a:latin typeface="微软雅黑" panose="020B0503020204020204" pitchFamily="34" charset="-122"/>
                <a:ea typeface="微软雅黑" panose="020B0503020204020204" pitchFamily="34" charset="-122"/>
              </a:rPr>
              <a:t>30</a:t>
            </a:r>
            <a:r>
              <a:rPr lang="zh-CN" altLang="en-US" sz="2400" dirty="0" smtClean="0">
                <a:latin typeface="微软雅黑" panose="020B0503020204020204" pitchFamily="34" charset="-122"/>
                <a:ea typeface="微软雅黑" panose="020B0503020204020204" pitchFamily="34" charset="-122"/>
              </a:rPr>
              <a:t>次。</a:t>
            </a:r>
            <a:endParaRPr lang="en-US" altLang="zh-CN" sz="2400" dirty="0">
              <a:latin typeface="微软雅黑" panose="020B0503020204020204" pitchFamily="34" charset="-122"/>
              <a:ea typeface="微软雅黑" panose="020B0503020204020204" pitchFamily="34" charset="-122"/>
            </a:endParaRPr>
          </a:p>
          <a:p>
            <a:pPr>
              <a:lnSpc>
                <a:spcPct val="125000"/>
              </a:lnSpc>
              <a:buFont typeface="Wingdings" pitchFamily="2" charset="2"/>
              <a:buChar char="ü"/>
              <a:defRPr/>
            </a:pPr>
            <a:endParaRPr lang="en-US" altLang="zh-CN" sz="2800" dirty="0" smtClean="0">
              <a:latin typeface="方正小标宋简体" pitchFamily="65" charset="-122"/>
              <a:ea typeface="方正小标宋简体" pitchFamily="65" charset="-122"/>
            </a:endParaRPr>
          </a:p>
        </p:txBody>
      </p:sp>
      <p:sp>
        <p:nvSpPr>
          <p:cNvPr id="24579" name="TextBox 7"/>
          <p:cNvSpPr txBox="1">
            <a:spLocks noChangeArrowheads="1"/>
          </p:cNvSpPr>
          <p:nvPr/>
        </p:nvSpPr>
        <p:spPr bwMode="auto">
          <a:xfrm>
            <a:off x="314325" y="268288"/>
            <a:ext cx="59055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 typeface="Arial" charset="0"/>
              <a:buNone/>
            </a:pPr>
            <a:r>
              <a:rPr lang="zh-CN" altLang="en-US" sz="4000" b="1" dirty="0" smtClean="0">
                <a:solidFill>
                  <a:srgbClr val="3366FF"/>
                </a:solidFill>
                <a:latin typeface="微软雅黑" pitchFamily="34" charset="-122"/>
                <a:ea typeface="微软雅黑" pitchFamily="34" charset="-122"/>
              </a:rPr>
              <a:t>服务</a:t>
            </a:r>
            <a:endParaRPr lang="zh-CN" altLang="en-US" sz="4000" b="1" dirty="0">
              <a:solidFill>
                <a:srgbClr val="3366FF"/>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7"/>
          <p:cNvSpPr txBox="1">
            <a:spLocks noChangeArrowheads="1"/>
          </p:cNvSpPr>
          <p:nvPr/>
        </p:nvSpPr>
        <p:spPr bwMode="auto">
          <a:xfrm>
            <a:off x="395288" y="260350"/>
            <a:ext cx="36734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pPr>
              <a:buFont typeface="Arial" charset="0"/>
              <a:buNone/>
            </a:pPr>
            <a:r>
              <a:rPr lang="zh-CN" altLang="en-US" sz="4800" b="1">
                <a:solidFill>
                  <a:srgbClr val="3366FF"/>
                </a:solidFill>
                <a:latin typeface="微软雅黑" charset="-122"/>
                <a:ea typeface="微软雅黑" charset="-122"/>
              </a:rPr>
              <a:t>建议</a:t>
            </a:r>
          </a:p>
        </p:txBody>
      </p:sp>
      <p:sp>
        <p:nvSpPr>
          <p:cNvPr id="9" name="内容占位符 8"/>
          <p:cNvSpPr txBox="1">
            <a:spLocks/>
          </p:cNvSpPr>
          <p:nvPr/>
        </p:nvSpPr>
        <p:spPr bwMode="auto">
          <a:xfrm>
            <a:off x="341313" y="1341438"/>
            <a:ext cx="8569325" cy="5183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charset="0"/>
              <a:buChar char="•"/>
              <a:defRPr sz="3200">
                <a:solidFill>
                  <a:schemeClr val="tx1"/>
                </a:solidFill>
                <a:latin typeface="Calibri" charset="0"/>
                <a:ea typeface="宋体" charset="-122"/>
              </a:defRPr>
            </a:lvl1pPr>
            <a:lvl2pPr marL="742950" indent="-285750" eaLnBrk="0" hangingPunct="0">
              <a:spcBef>
                <a:spcPct val="20000"/>
              </a:spcBef>
              <a:buFont typeface="Arial" charset="0"/>
              <a:buChar char="–"/>
              <a:defRPr sz="2800">
                <a:solidFill>
                  <a:schemeClr val="tx1"/>
                </a:solidFill>
                <a:latin typeface="Calibri" charset="0"/>
                <a:ea typeface="宋体" charset="-122"/>
              </a:defRPr>
            </a:lvl2pPr>
            <a:lvl3pPr marL="1143000" indent="-228600" eaLnBrk="0" hangingPunct="0">
              <a:spcBef>
                <a:spcPct val="20000"/>
              </a:spcBef>
              <a:buFont typeface="Arial" charset="0"/>
              <a:buChar char="•"/>
              <a:defRPr sz="2400">
                <a:solidFill>
                  <a:schemeClr val="tx1"/>
                </a:solidFill>
                <a:latin typeface="Calibri" charset="0"/>
                <a:ea typeface="宋体" charset="-122"/>
              </a:defRPr>
            </a:lvl3pPr>
            <a:lvl4pPr marL="1600200" indent="-228600" eaLnBrk="0" hangingPunct="0">
              <a:spcBef>
                <a:spcPct val="20000"/>
              </a:spcBef>
              <a:buFont typeface="Arial" charset="0"/>
              <a:buChar char="–"/>
              <a:defRPr sz="2000">
                <a:solidFill>
                  <a:schemeClr val="tx1"/>
                </a:solidFill>
                <a:latin typeface="Calibri" charset="0"/>
                <a:ea typeface="宋体" charset="-122"/>
              </a:defRPr>
            </a:lvl4pPr>
            <a:lvl5pPr marL="2057400" indent="-228600" eaLnBrk="0" hangingPunct="0">
              <a:spcBef>
                <a:spcPct val="20000"/>
              </a:spcBef>
              <a:buFont typeface="Arial" charset="0"/>
              <a:buChar char="»"/>
              <a:defRPr sz="2000">
                <a:solidFill>
                  <a:schemeClr val="tx1"/>
                </a:solidFill>
                <a:latin typeface="Calibri" charset="0"/>
                <a:ea typeface="宋体"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charset="0"/>
                <a:ea typeface="宋体" charset="-122"/>
              </a:defRPr>
            </a:lvl9pPr>
          </a:lstStyle>
          <a:p>
            <a:r>
              <a:rPr lang="zh-CN" altLang="en-US" sz="4400" dirty="0">
                <a:latin typeface="微软雅黑" charset="-122"/>
                <a:ea typeface="微软雅黑" charset="-122"/>
              </a:rPr>
              <a:t>养成索要</a:t>
            </a:r>
            <a:r>
              <a:rPr lang="zh-CN" altLang="en-US" sz="4400" dirty="0">
                <a:solidFill>
                  <a:srgbClr val="C00000"/>
                </a:solidFill>
                <a:latin typeface="微软雅黑" charset="-122"/>
                <a:ea typeface="微软雅黑" charset="-122"/>
              </a:rPr>
              <a:t>小票、水单</a:t>
            </a:r>
            <a:r>
              <a:rPr lang="zh-CN" altLang="en-US" sz="4400" dirty="0">
                <a:latin typeface="微软雅黑" charset="-122"/>
                <a:ea typeface="微软雅黑" charset="-122"/>
              </a:rPr>
              <a:t>的习惯；</a:t>
            </a:r>
          </a:p>
          <a:p>
            <a:r>
              <a:rPr lang="zh-CN" altLang="en-US" sz="4800" dirty="0">
                <a:latin typeface="微软雅黑" charset="-122"/>
                <a:ea typeface="微软雅黑" charset="-122"/>
              </a:rPr>
              <a:t>养成使用</a:t>
            </a:r>
            <a:r>
              <a:rPr lang="zh-CN" altLang="en-US" sz="4800" dirty="0">
                <a:solidFill>
                  <a:srgbClr val="0099FF"/>
                </a:solidFill>
                <a:latin typeface="微软雅黑" charset="-122"/>
                <a:ea typeface="微软雅黑" charset="-122"/>
              </a:rPr>
              <a:t>公务卡</a:t>
            </a:r>
            <a:r>
              <a:rPr lang="zh-CN" altLang="en-US" sz="4800" dirty="0">
                <a:latin typeface="微软雅黑" charset="-122"/>
                <a:ea typeface="微软雅黑" charset="-122"/>
              </a:rPr>
              <a:t>的习惯；</a:t>
            </a:r>
          </a:p>
          <a:p>
            <a:r>
              <a:rPr lang="zh-CN" altLang="en-US" sz="4800" dirty="0">
                <a:solidFill>
                  <a:srgbClr val="7030A0"/>
                </a:solidFill>
                <a:latin typeface="微软雅黑" charset="-122"/>
                <a:ea typeface="微软雅黑" charset="-122"/>
              </a:rPr>
              <a:t>及时</a:t>
            </a:r>
            <a:r>
              <a:rPr lang="zh-CN" altLang="en-US" sz="4800" dirty="0">
                <a:latin typeface="微软雅黑" charset="-122"/>
                <a:ea typeface="微软雅黑" charset="-122"/>
              </a:rPr>
              <a:t>报销，错峰报销。</a:t>
            </a:r>
            <a:endParaRPr lang="en-US" altLang="zh-CN" sz="4800" dirty="0">
              <a:latin typeface="微软雅黑" charset="-122"/>
              <a:ea typeface="微软雅黑" charset="-122"/>
            </a:endParaRPr>
          </a:p>
          <a:p>
            <a:endParaRPr lang="en-US" altLang="zh-CN" sz="4800" dirty="0" smtClean="0">
              <a:latin typeface="微软雅黑" charset="-122"/>
              <a:ea typeface="微软雅黑" charset="-122"/>
            </a:endParaRPr>
          </a:p>
          <a:p>
            <a:r>
              <a:rPr lang="zh-CN" altLang="en-US" sz="4800" dirty="0" smtClean="0">
                <a:latin typeface="微软雅黑" charset="-122"/>
                <a:ea typeface="微软雅黑" charset="-122"/>
              </a:rPr>
              <a:t>多沟通科研院和财务处</a:t>
            </a:r>
            <a:endParaRPr lang="en-US" altLang="zh-CN" sz="4800" dirty="0" smtClean="0">
              <a:latin typeface="微软雅黑" charset="-122"/>
              <a:ea typeface="微软雅黑" charset="-122"/>
            </a:endParaRPr>
          </a:p>
          <a:p>
            <a:r>
              <a:rPr lang="zh-CN" altLang="en-US" sz="4800" dirty="0" smtClean="0">
                <a:latin typeface="微软雅黑" charset="-122"/>
                <a:ea typeface="微软雅黑" charset="-122"/>
              </a:rPr>
              <a:t>加群，加微信，存电话</a:t>
            </a:r>
            <a:endParaRPr lang="en-US" altLang="zh-CN" sz="4800" dirty="0" smtClean="0">
              <a:latin typeface="微软雅黑" charset="-122"/>
              <a:ea typeface="微软雅黑" charset="-122"/>
            </a:endParaRPr>
          </a:p>
          <a:p>
            <a:endParaRPr lang="en-US" altLang="zh-CN" sz="2400" dirty="0">
              <a:latin typeface="方正小标宋简体" charset="-122"/>
              <a:ea typeface="方正小标宋简体" charset="-122"/>
            </a:endParaRPr>
          </a:p>
        </p:txBody>
      </p:sp>
    </p:spTree>
    <p:extLst>
      <p:ext uri="{BB962C8B-B14F-4D97-AF65-F5344CB8AC3E}">
        <p14:creationId xmlns:p14="http://schemas.microsoft.com/office/powerpoint/2010/main" val="21196283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 calcmode="lin" valueType="num">
                                      <p:cBhvr additive="base">
                                        <p:cTn id="12"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000"/>
                            </p:stCondLst>
                            <p:childTnLst>
                              <p:par>
                                <p:cTn id="15" presetID="2" presetClass="entr" presetSubtype="4" fill="hold" nodeType="after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 calcmode="lin" valueType="num">
                                      <p:cBhvr additive="base">
                                        <p:cTn id="1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nodeType="afterEffect">
                                  <p:stCondLst>
                                    <p:cond delay="0"/>
                                  </p:stCondLst>
                                  <p:childTnLst>
                                    <p:set>
                                      <p:cBhvr>
                                        <p:cTn id="21" dur="1" fill="hold">
                                          <p:stCondLst>
                                            <p:cond delay="0"/>
                                          </p:stCondLst>
                                        </p:cTn>
                                        <p:tgtEl>
                                          <p:spTgt spid="9">
                                            <p:txEl>
                                              <p:pRg st="4" end="4"/>
                                            </p:txEl>
                                          </p:spTgt>
                                        </p:tgtEl>
                                        <p:attrNameLst>
                                          <p:attrName>style.visibility</p:attrName>
                                        </p:attrNameLst>
                                      </p:cBhvr>
                                      <p:to>
                                        <p:strVal val="visible"/>
                                      </p:to>
                                    </p:set>
                                    <p:anim calcmode="lin" valueType="num">
                                      <p:cBhvr additive="base">
                                        <p:cTn id="22"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000"/>
                            </p:stCondLst>
                            <p:childTnLst>
                              <p:par>
                                <p:cTn id="25" presetID="2" presetClass="entr" presetSubtype="4" fill="hold"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 calcmode="lin" valueType="num">
                                      <p:cBhvr additive="base">
                                        <p:cTn id="2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7"/>
          <p:cNvSpPr txBox="1">
            <a:spLocks noChangeArrowheads="1"/>
          </p:cNvSpPr>
          <p:nvPr/>
        </p:nvSpPr>
        <p:spPr bwMode="auto">
          <a:xfrm>
            <a:off x="323850" y="252413"/>
            <a:ext cx="5903913"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nSpc>
                <a:spcPct val="125000"/>
              </a:lnSpc>
              <a:buFont typeface="Arial" charset="0"/>
              <a:buNone/>
            </a:pPr>
            <a:r>
              <a:rPr lang="zh-CN" altLang="en-US" sz="3600" b="1" dirty="0" smtClean="0">
                <a:solidFill>
                  <a:srgbClr val="3366FF"/>
                </a:solidFill>
                <a:latin typeface="微软雅黑" pitchFamily="34" charset="-122"/>
                <a:ea typeface="微软雅黑" pitchFamily="34" charset="-122"/>
              </a:rPr>
              <a:t>国家自然科学基金存量规模</a:t>
            </a:r>
            <a:endParaRPr lang="en-US" altLang="zh-CN" sz="3600" b="1" dirty="0">
              <a:solidFill>
                <a:srgbClr val="3366FF"/>
              </a:solidFill>
              <a:latin typeface="微软雅黑" pitchFamily="34" charset="-122"/>
              <a:ea typeface="微软雅黑" pitchFamily="34" charset="-122"/>
            </a:endParaRPr>
          </a:p>
        </p:txBody>
      </p:sp>
      <p:sp>
        <p:nvSpPr>
          <p:cNvPr id="9" name="内容占位符 8"/>
          <p:cNvSpPr txBox="1">
            <a:spLocks/>
          </p:cNvSpPr>
          <p:nvPr/>
        </p:nvSpPr>
        <p:spPr>
          <a:xfrm>
            <a:off x="311150" y="1268413"/>
            <a:ext cx="8712200" cy="4537075"/>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Ø"/>
              <a:defRPr/>
            </a:pPr>
            <a:r>
              <a:rPr lang="en-US" altLang="zh-CN" sz="2000" dirty="0" smtClean="0">
                <a:latin typeface="微软雅黑" panose="020B0503020204020204" pitchFamily="34" charset="-122"/>
                <a:ea typeface="微软雅黑" panose="020B0503020204020204" pitchFamily="34" charset="-122"/>
              </a:rPr>
              <a:t>2015-2017</a:t>
            </a:r>
            <a:r>
              <a:rPr lang="zh-CN" altLang="en-US" sz="2000" dirty="0" smtClean="0">
                <a:latin typeface="微软雅黑" panose="020B0503020204020204" pitchFamily="34" charset="-122"/>
                <a:ea typeface="微软雅黑" panose="020B0503020204020204" pitchFamily="34" charset="-122"/>
              </a:rPr>
              <a:t>年</a:t>
            </a:r>
            <a:r>
              <a:rPr lang="zh-CN" altLang="zh-CN" sz="2000" dirty="0" smtClean="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单位：万元</a:t>
            </a:r>
            <a:r>
              <a:rPr lang="zh-CN" altLang="zh-CN" sz="2000" dirty="0" smtClean="0">
                <a:latin typeface="微软雅黑" panose="020B0503020204020204" pitchFamily="34" charset="-122"/>
                <a:ea typeface="微软雅黑" panose="020B0503020204020204" pitchFamily="34" charset="-122"/>
              </a:rPr>
              <a:t>）</a:t>
            </a:r>
            <a:endParaRPr lang="en-US" altLang="zh-CN" sz="2400" b="1" dirty="0" smtClean="0">
              <a:solidFill>
                <a:srgbClr val="FF0000"/>
              </a:solidFill>
              <a:latin typeface="微软雅黑" panose="020B0503020204020204" pitchFamily="34" charset="-122"/>
              <a:ea typeface="微软雅黑" panose="020B0503020204020204" pitchFamily="34" charset="-122"/>
            </a:endParaRPr>
          </a:p>
          <a:p>
            <a:pPr marL="0" indent="0" algn="ctr">
              <a:lnSpc>
                <a:spcPct val="125000"/>
              </a:lnSpc>
              <a:buFont typeface="Arial" charset="0"/>
              <a:buNone/>
              <a:defRPr/>
            </a:pPr>
            <a:endParaRPr lang="en-US" altLang="zh-CN" sz="2000" dirty="0" smtClean="0">
              <a:latin typeface="方正小标宋简体" panose="03000509000000000000" pitchFamily="65" charset="-122"/>
              <a:ea typeface="方正小标宋简体" panose="03000509000000000000" pitchFamily="65" charset="-122"/>
            </a:endParaRPr>
          </a:p>
        </p:txBody>
      </p:sp>
      <p:graphicFrame>
        <p:nvGraphicFramePr>
          <p:cNvPr id="5" name="图表 4"/>
          <p:cNvGraphicFramePr>
            <a:graphicFrameLocks/>
          </p:cNvGraphicFramePr>
          <p:nvPr>
            <p:extLst>
              <p:ext uri="{D42A27DB-BD31-4B8C-83A1-F6EECF244321}">
                <p14:modId xmlns:p14="http://schemas.microsoft.com/office/powerpoint/2010/main" val="499030719"/>
              </p:ext>
            </p:extLst>
          </p:nvPr>
        </p:nvGraphicFramePr>
        <p:xfrm>
          <a:off x="1115616" y="2276872"/>
          <a:ext cx="6624736" cy="28837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08640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7"/>
          <p:cNvSpPr txBox="1">
            <a:spLocks noChangeArrowheads="1"/>
          </p:cNvSpPr>
          <p:nvPr/>
        </p:nvSpPr>
        <p:spPr bwMode="auto">
          <a:xfrm>
            <a:off x="395288" y="260350"/>
            <a:ext cx="439273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eaLnBrk="1" hangingPunct="1">
              <a:spcBef>
                <a:spcPct val="0"/>
              </a:spcBef>
              <a:buFontTx/>
              <a:buNone/>
            </a:pPr>
            <a:r>
              <a:rPr lang="zh-CN" altLang="en-US" sz="4000" b="1" smtClean="0">
                <a:solidFill>
                  <a:srgbClr val="3366FF"/>
                </a:solidFill>
                <a:latin typeface="微软雅黑" pitchFamily="34" charset="-122"/>
                <a:ea typeface="微软雅黑" pitchFamily="34" charset="-122"/>
              </a:rPr>
              <a:t>祝愿在座科学家</a:t>
            </a:r>
            <a:endParaRPr lang="zh-CN" altLang="en-US" sz="4000" b="1" dirty="0">
              <a:solidFill>
                <a:srgbClr val="3366FF"/>
              </a:solidFill>
              <a:latin typeface="微软雅黑" pitchFamily="34" charset="-122"/>
              <a:ea typeface="微软雅黑" pitchFamily="34" charset="-122"/>
            </a:endParaRPr>
          </a:p>
        </p:txBody>
      </p:sp>
      <p:sp>
        <p:nvSpPr>
          <p:cNvPr id="9" name="内容占位符 8"/>
          <p:cNvSpPr txBox="1">
            <a:spLocks/>
          </p:cNvSpPr>
          <p:nvPr/>
        </p:nvSpPr>
        <p:spPr bwMode="auto">
          <a:xfrm>
            <a:off x="341313" y="1125538"/>
            <a:ext cx="856932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nSpc>
                <a:spcPct val="150000"/>
              </a:lnSpc>
              <a:buFont typeface="Wingdings" pitchFamily="2" charset="2"/>
              <a:buChar char="Ø"/>
            </a:pPr>
            <a:r>
              <a:rPr lang="zh-CN" altLang="en-US" sz="4000" b="1" dirty="0" smtClean="0">
                <a:latin typeface="微软雅黑" pitchFamily="34" charset="-122"/>
                <a:ea typeface="微软雅黑" pitchFamily="34" charset="-122"/>
              </a:rPr>
              <a:t>申报基金</a:t>
            </a:r>
            <a:r>
              <a:rPr lang="zh-CN" altLang="en-US" sz="5400" b="1" dirty="0" smtClean="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全中</a:t>
            </a:r>
            <a:endParaRPr lang="en-US" altLang="zh-CN"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lvl="1">
              <a:lnSpc>
                <a:spcPct val="150000"/>
              </a:lnSpc>
              <a:buFont typeface="Wingdings" pitchFamily="2" charset="2"/>
              <a:buChar char="Ø"/>
            </a:pPr>
            <a:r>
              <a:rPr lang="zh-CN" altLang="en-US" sz="4400" b="1" dirty="0" smtClean="0">
                <a:latin typeface="微软雅黑" pitchFamily="34" charset="-122"/>
                <a:ea typeface="微软雅黑" pitchFamily="34" charset="-122"/>
              </a:rPr>
              <a:t>经费预算</a:t>
            </a:r>
            <a:r>
              <a:rPr lang="zh-CN" altLang="en-US" sz="5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充分</a:t>
            </a:r>
            <a:endParaRPr lang="en-US" altLang="zh-CN" sz="5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lvl="2">
              <a:lnSpc>
                <a:spcPct val="150000"/>
              </a:lnSpc>
              <a:buFont typeface="Wingdings" pitchFamily="2" charset="2"/>
              <a:buChar char="Ø"/>
            </a:pPr>
            <a:r>
              <a:rPr lang="zh-CN" altLang="en-US" sz="4800" dirty="0" smtClean="0">
                <a:latin typeface="微软雅黑" pitchFamily="34" charset="-122"/>
                <a:ea typeface="微软雅黑" pitchFamily="34" charset="-122"/>
              </a:rPr>
              <a:t>项目执行</a:t>
            </a:r>
            <a:r>
              <a:rPr lang="zh-CN" altLang="en-US" sz="5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顺利</a:t>
            </a:r>
            <a:endParaRPr lang="en-US" altLang="zh-CN" sz="5400" b="1" dirty="0">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nodeType="afterEffect">
                                  <p:stCondLst>
                                    <p:cond delay="50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4" fill="hold" nodeType="afterEffect">
                                  <p:stCondLst>
                                    <p:cond delay="500"/>
                                  </p:stCondLst>
                                  <p:childTnLst>
                                    <p:set>
                                      <p:cBhvr>
                                        <p:cTn id="11" dur="1" fill="hold">
                                          <p:stCondLst>
                                            <p:cond delay="0"/>
                                          </p:stCondLst>
                                        </p:cTn>
                                        <p:tgtEl>
                                          <p:spTgt spid="9">
                                            <p:txEl>
                                              <p:pRg st="2" end="2"/>
                                            </p:txEl>
                                          </p:spTgt>
                                        </p:tgtEl>
                                        <p:attrNameLst>
                                          <p:attrName>style.visibility</p:attrName>
                                        </p:attrNameLst>
                                      </p:cBhvr>
                                      <p:to>
                                        <p:strVal val="visible"/>
                                      </p:to>
                                    </p:set>
                                    <p:anim calcmode="lin" valueType="num">
                                      <p:cBhvr additive="base">
                                        <p:cTn id="12"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2000"/>
                            </p:stCondLst>
                            <p:childTnLst>
                              <p:par>
                                <p:cTn id="15" presetID="2" presetClass="entr" presetSubtype="4" fill="hold" nodeType="afterEffect">
                                  <p:stCondLst>
                                    <p:cond delay="500"/>
                                  </p:stCondLst>
                                  <p:childTnLst>
                                    <p:set>
                                      <p:cBhvr>
                                        <p:cTn id="16" dur="1" fill="hold">
                                          <p:stCondLst>
                                            <p:cond delay="0"/>
                                          </p:stCondLst>
                                        </p:cTn>
                                        <p:tgtEl>
                                          <p:spTgt spid="9">
                                            <p:txEl>
                                              <p:pRg st="0" end="0"/>
                                            </p:txEl>
                                          </p:spTgt>
                                        </p:tgtEl>
                                        <p:attrNameLst>
                                          <p:attrName>style.visibility</p:attrName>
                                        </p:attrNameLst>
                                      </p:cBhvr>
                                      <p:to>
                                        <p:strVal val="visible"/>
                                      </p:to>
                                    </p:set>
                                    <p:anim calcmode="lin" valueType="num">
                                      <p:cBhvr additive="base">
                                        <p:cTn id="1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a:spLocks noChangeArrowheads="1"/>
          </p:cNvSpPr>
          <p:nvPr/>
        </p:nvSpPr>
        <p:spPr bwMode="auto">
          <a:xfrm>
            <a:off x="2483768" y="2420938"/>
            <a:ext cx="6336704" cy="3139321"/>
          </a:xfrm>
          <a:prstGeom prst="rect">
            <a:avLst/>
          </a:prstGeom>
          <a:noFill/>
          <a:ln w="9525">
            <a:noFill/>
            <a:miter lim="800000"/>
            <a:headEnd/>
            <a:tailEnd/>
          </a:ln>
        </p:spPr>
        <p:txBody>
          <a:bodyPr wrap="square">
            <a:spAutoFit/>
          </a:bodyPr>
          <a:lstStyle/>
          <a:p>
            <a:pPr>
              <a:lnSpc>
                <a:spcPct val="150000"/>
              </a:lnSpc>
              <a:defRPr/>
            </a:pPr>
            <a:r>
              <a:rPr lang="zh-CN" altLang="en-US" sz="6600" dirty="0" smtClean="0">
                <a:solidFill>
                  <a:schemeClr val="tx1">
                    <a:lumMod val="85000"/>
                    <a:lumOff val="1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rPr>
              <a:t>谢谢</a:t>
            </a:r>
            <a:r>
              <a:rPr lang="zh-CN" altLang="en-US" sz="6600" dirty="0">
                <a:solidFill>
                  <a:schemeClr val="tx1">
                    <a:lumMod val="85000"/>
                    <a:lumOff val="1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rPr>
              <a:t>大家</a:t>
            </a:r>
            <a:r>
              <a:rPr lang="zh-CN" altLang="en-US" sz="6600" dirty="0" smtClean="0">
                <a:solidFill>
                  <a:schemeClr val="tx1">
                    <a:lumMod val="85000"/>
                    <a:lumOff val="1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rPr>
              <a:t>！</a:t>
            </a:r>
            <a:endParaRPr lang="en-US" altLang="zh-CN" sz="6600" dirty="0" smtClean="0">
              <a:solidFill>
                <a:schemeClr val="tx1">
                  <a:lumMod val="85000"/>
                  <a:lumOff val="1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endParaRPr>
          </a:p>
          <a:p>
            <a:pPr>
              <a:lnSpc>
                <a:spcPct val="150000"/>
              </a:lnSpc>
              <a:defRPr/>
            </a:pPr>
            <a:r>
              <a:rPr lang="zh-CN" altLang="en-US" sz="6600" dirty="0" smtClean="0">
                <a:solidFill>
                  <a:schemeClr val="tx1">
                    <a:lumMod val="85000"/>
                    <a:lumOff val="1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rPr>
              <a:t>敬请批评指正</a:t>
            </a:r>
            <a:endParaRPr lang="zh-CN" altLang="en-US" sz="6600" dirty="0">
              <a:solidFill>
                <a:schemeClr val="tx1">
                  <a:lumMod val="85000"/>
                  <a:lumOff val="15000"/>
                </a:schemeClr>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7"/>
          <p:cNvSpPr txBox="1">
            <a:spLocks noChangeArrowheads="1"/>
          </p:cNvSpPr>
          <p:nvPr/>
        </p:nvSpPr>
        <p:spPr bwMode="auto">
          <a:xfrm>
            <a:off x="323850" y="252413"/>
            <a:ext cx="5903913"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nSpc>
                <a:spcPct val="125000"/>
              </a:lnSpc>
              <a:buFont typeface="Arial" charset="0"/>
              <a:buNone/>
            </a:pPr>
            <a:r>
              <a:rPr lang="zh-CN" altLang="en-US" sz="3600" b="1" dirty="0" smtClean="0">
                <a:solidFill>
                  <a:srgbClr val="3366FF"/>
                </a:solidFill>
                <a:latin typeface="微软雅黑" pitchFamily="34" charset="-122"/>
                <a:ea typeface="微软雅黑" pitchFamily="34" charset="-122"/>
              </a:rPr>
              <a:t>国家自然科学基金</a:t>
            </a:r>
            <a:r>
              <a:rPr lang="en-US" altLang="zh-CN" sz="3600" b="1" dirty="0" smtClean="0">
                <a:solidFill>
                  <a:srgbClr val="FF0000"/>
                </a:solidFill>
                <a:latin typeface="微软雅黑" pitchFamily="34" charset="-122"/>
                <a:ea typeface="微软雅黑" pitchFamily="34" charset="-122"/>
              </a:rPr>
              <a:t>VS</a:t>
            </a:r>
            <a:r>
              <a:rPr lang="zh-CN" altLang="en-US" sz="3600" b="1" dirty="0" smtClean="0">
                <a:solidFill>
                  <a:srgbClr val="3366FF"/>
                </a:solidFill>
                <a:latin typeface="微软雅黑" pitchFamily="34" charset="-122"/>
                <a:ea typeface="微软雅黑" pitchFamily="34" charset="-122"/>
              </a:rPr>
              <a:t>华电</a:t>
            </a:r>
            <a:endParaRPr lang="en-US" altLang="zh-CN" sz="3600" b="1" dirty="0">
              <a:solidFill>
                <a:srgbClr val="3366FF"/>
              </a:solidFill>
              <a:latin typeface="微软雅黑" pitchFamily="34" charset="-122"/>
              <a:ea typeface="微软雅黑" pitchFamily="34" charset="-122"/>
            </a:endParaRPr>
          </a:p>
        </p:txBody>
      </p:sp>
      <p:sp>
        <p:nvSpPr>
          <p:cNvPr id="9" name="内容占位符 8"/>
          <p:cNvSpPr txBox="1">
            <a:spLocks/>
          </p:cNvSpPr>
          <p:nvPr/>
        </p:nvSpPr>
        <p:spPr>
          <a:xfrm>
            <a:off x="311150" y="1268413"/>
            <a:ext cx="8712200" cy="4537075"/>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Ø"/>
              <a:defRPr/>
            </a:pPr>
            <a:r>
              <a:rPr lang="en-US" altLang="zh-CN" sz="2000" dirty="0" smtClean="0">
                <a:latin typeface="微软雅黑" panose="020B0503020204020204" pitchFamily="34" charset="-122"/>
                <a:ea typeface="微软雅黑" panose="020B0503020204020204" pitchFamily="34" charset="-122"/>
              </a:rPr>
              <a:t>2015-2017</a:t>
            </a:r>
            <a:r>
              <a:rPr lang="zh-CN" altLang="en-US" sz="2000" dirty="0" smtClean="0">
                <a:latin typeface="微软雅黑" panose="020B0503020204020204" pitchFamily="34" charset="-122"/>
                <a:ea typeface="微软雅黑" panose="020B0503020204020204" pitchFamily="34" charset="-122"/>
              </a:rPr>
              <a:t>年收入</a:t>
            </a:r>
            <a:r>
              <a:rPr lang="zh-CN" altLang="zh-CN" sz="2000" dirty="0" smtClean="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单位：万元</a:t>
            </a:r>
            <a:r>
              <a:rPr lang="zh-CN" altLang="zh-CN" sz="2000" dirty="0" smtClean="0">
                <a:latin typeface="微软雅黑" panose="020B0503020204020204" pitchFamily="34" charset="-122"/>
                <a:ea typeface="微软雅黑" panose="020B0503020204020204" pitchFamily="34" charset="-122"/>
              </a:rPr>
              <a:t>）</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不含中央高校基本科研业务费</a:t>
            </a:r>
            <a:r>
              <a:rPr lang="en-US" altLang="zh-CN" sz="2000" dirty="0">
                <a:latin typeface="微软雅黑" panose="020B0503020204020204" pitchFamily="34" charset="-122"/>
                <a:ea typeface="微软雅黑" panose="020B0503020204020204" pitchFamily="34" charset="-122"/>
              </a:rPr>
              <a:t>〕</a:t>
            </a:r>
            <a:endParaRPr lang="zh-CN" altLang="zh-CN" sz="2000" dirty="0">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Ø"/>
              <a:defRPr/>
            </a:pPr>
            <a:endParaRPr lang="en-US" altLang="zh-CN" sz="2400" b="1" dirty="0" smtClean="0">
              <a:solidFill>
                <a:srgbClr val="FF0000"/>
              </a:solidFill>
              <a:latin typeface="微软雅黑" panose="020B0503020204020204" pitchFamily="34" charset="-122"/>
              <a:ea typeface="微软雅黑" panose="020B0503020204020204" pitchFamily="34" charset="-122"/>
            </a:endParaRPr>
          </a:p>
          <a:p>
            <a:pPr marL="0" indent="0" algn="ctr">
              <a:lnSpc>
                <a:spcPct val="125000"/>
              </a:lnSpc>
              <a:buFont typeface="Arial" charset="0"/>
              <a:buNone/>
              <a:defRPr/>
            </a:pPr>
            <a:endParaRPr lang="en-US" altLang="zh-CN" sz="2000" dirty="0" smtClean="0">
              <a:latin typeface="方正小标宋简体" panose="03000509000000000000" pitchFamily="65" charset="-122"/>
              <a:ea typeface="方正小标宋简体" panose="03000509000000000000" pitchFamily="65" charset="-122"/>
            </a:endParaRPr>
          </a:p>
        </p:txBody>
      </p:sp>
      <p:graphicFrame>
        <p:nvGraphicFramePr>
          <p:cNvPr id="6" name="图表 5"/>
          <p:cNvGraphicFramePr>
            <a:graphicFrameLocks/>
          </p:cNvGraphicFramePr>
          <p:nvPr>
            <p:extLst>
              <p:ext uri="{D42A27DB-BD31-4B8C-83A1-F6EECF244321}">
                <p14:modId xmlns:p14="http://schemas.microsoft.com/office/powerpoint/2010/main" val="2577057982"/>
              </p:ext>
            </p:extLst>
          </p:nvPr>
        </p:nvGraphicFramePr>
        <p:xfrm>
          <a:off x="755576" y="1916832"/>
          <a:ext cx="7992888" cy="43924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内容占位符 8"/>
          <p:cNvSpPr txBox="1">
            <a:spLocks/>
          </p:cNvSpPr>
          <p:nvPr/>
        </p:nvSpPr>
        <p:spPr>
          <a:xfrm>
            <a:off x="311150" y="980728"/>
            <a:ext cx="8712200" cy="5040907"/>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Ø"/>
              <a:defRPr/>
            </a:pPr>
            <a:r>
              <a:rPr lang="zh-CN" altLang="en-US" b="1" dirty="0">
                <a:solidFill>
                  <a:schemeClr val="bg1">
                    <a:lumMod val="65000"/>
                  </a:schemeClr>
                </a:solidFill>
                <a:latin typeface="微软雅黑" panose="020B0503020204020204" pitchFamily="34" charset="-122"/>
                <a:ea typeface="微软雅黑" panose="020B0503020204020204" pitchFamily="34" charset="-122"/>
              </a:rPr>
              <a:t>我校国家自然科学基金基本情况</a:t>
            </a:r>
            <a:endParaRPr lang="en-US" altLang="zh-CN" b="1" dirty="0">
              <a:solidFill>
                <a:schemeClr val="bg1">
                  <a:lumMod val="65000"/>
                </a:schemeClr>
              </a:solidFill>
              <a:latin typeface="微软雅黑" panose="020B0503020204020204" pitchFamily="34" charset="-122"/>
              <a:ea typeface="微软雅黑" panose="020B0503020204020204" pitchFamily="34" charset="-122"/>
            </a:endParaRPr>
          </a:p>
          <a:p>
            <a:pPr marL="800100" lvl="2" indent="0">
              <a:lnSpc>
                <a:spcPct val="150000"/>
              </a:lnSpc>
              <a:buNone/>
              <a:defRPr/>
            </a:pPr>
            <a:r>
              <a:rPr lang="zh-CN" altLang="en-US" sz="2800" b="1" dirty="0">
                <a:solidFill>
                  <a:schemeClr val="bg1">
                    <a:lumMod val="65000"/>
                  </a:schemeClr>
                </a:solidFill>
                <a:latin typeface="微软雅黑" panose="020B0503020204020204" pitchFamily="34" charset="-122"/>
                <a:ea typeface="微软雅黑" panose="020B0503020204020204" pitchFamily="34" charset="-122"/>
              </a:rPr>
              <a:t>收入，存量</a:t>
            </a:r>
            <a:r>
              <a:rPr lang="zh-CN" altLang="en-US" sz="2800" b="1" dirty="0" smtClean="0">
                <a:solidFill>
                  <a:schemeClr val="bg1">
                    <a:lumMod val="65000"/>
                  </a:schemeClr>
                </a:solidFill>
                <a:latin typeface="微软雅黑" panose="020B0503020204020204" pitchFamily="34" charset="-122"/>
                <a:ea typeface="微软雅黑" panose="020B0503020204020204" pitchFamily="34" charset="-122"/>
              </a:rPr>
              <a:t>，趋势</a:t>
            </a:r>
            <a:endParaRPr lang="en-US" altLang="zh-CN" sz="2800" b="1" dirty="0" smtClean="0">
              <a:solidFill>
                <a:schemeClr val="bg1">
                  <a:lumMod val="65000"/>
                </a:schemeClr>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Ø"/>
              <a:defRPr/>
            </a:pPr>
            <a:r>
              <a:rPr lang="zh-CN" altLang="en-US" b="1" dirty="0" smtClean="0">
                <a:latin typeface="微软雅黑" panose="020B0503020204020204" pitchFamily="34" charset="-122"/>
                <a:ea typeface="微软雅黑" panose="020B0503020204020204" pitchFamily="34" charset="-122"/>
              </a:rPr>
              <a:t>国家自然科学基金项目预算管理</a:t>
            </a:r>
            <a:endParaRPr lang="en-US" altLang="zh-CN" b="1" dirty="0" smtClean="0">
              <a:latin typeface="微软雅黑" panose="020B0503020204020204" pitchFamily="34" charset="-122"/>
              <a:ea typeface="微软雅黑" panose="020B0503020204020204" pitchFamily="34" charset="-122"/>
            </a:endParaRPr>
          </a:p>
          <a:p>
            <a:pPr marL="800100" lvl="2" indent="0">
              <a:lnSpc>
                <a:spcPct val="150000"/>
              </a:lnSpc>
              <a:buNone/>
              <a:defRPr/>
            </a:pPr>
            <a:r>
              <a:rPr lang="zh-CN" altLang="en-US" sz="2800" b="1" dirty="0" smtClean="0">
                <a:solidFill>
                  <a:srgbClr val="0070C0"/>
                </a:solidFill>
                <a:latin typeface="微软雅黑" panose="020B0503020204020204" pitchFamily="34" charset="-122"/>
                <a:ea typeface="微软雅黑" panose="020B0503020204020204" pitchFamily="34" charset="-122"/>
              </a:rPr>
              <a:t>预算</a:t>
            </a:r>
            <a:r>
              <a:rPr lang="zh-CN" altLang="en-US" sz="2800" b="1" dirty="0">
                <a:solidFill>
                  <a:srgbClr val="0070C0"/>
                </a:solidFill>
                <a:latin typeface="微软雅黑" panose="020B0503020204020204" pitchFamily="34" charset="-122"/>
                <a:ea typeface="微软雅黑" panose="020B0503020204020204" pitchFamily="34" charset="-122"/>
              </a:rPr>
              <a:t>编制</a:t>
            </a:r>
            <a:r>
              <a:rPr lang="en-US" altLang="zh-CN" sz="2800" b="1" dirty="0">
                <a:solidFill>
                  <a:srgbClr val="0070C0"/>
                </a:solidFill>
                <a:latin typeface="微软雅黑" panose="020B0503020204020204" pitchFamily="34" charset="-122"/>
                <a:ea typeface="微软雅黑" panose="020B0503020204020204" pitchFamily="34" charset="-122"/>
              </a:rPr>
              <a:t>-</a:t>
            </a:r>
            <a:r>
              <a:rPr lang="zh-CN" altLang="en-US" sz="2800" b="1" dirty="0">
                <a:solidFill>
                  <a:srgbClr val="0070C0"/>
                </a:solidFill>
                <a:latin typeface="微软雅黑" panose="020B0503020204020204" pitchFamily="34" charset="-122"/>
                <a:ea typeface="微软雅黑" panose="020B0503020204020204" pitchFamily="34" charset="-122"/>
              </a:rPr>
              <a:t>批复</a:t>
            </a:r>
            <a:r>
              <a:rPr lang="en-US" altLang="zh-CN" sz="2800" b="1" dirty="0">
                <a:solidFill>
                  <a:srgbClr val="0070C0"/>
                </a:solidFill>
                <a:latin typeface="微软雅黑" panose="020B0503020204020204" pitchFamily="34" charset="-122"/>
                <a:ea typeface="微软雅黑" panose="020B0503020204020204" pitchFamily="34" charset="-122"/>
              </a:rPr>
              <a:t>-</a:t>
            </a:r>
            <a:r>
              <a:rPr lang="zh-CN" altLang="en-US" sz="2800" b="1" dirty="0">
                <a:solidFill>
                  <a:srgbClr val="0070C0"/>
                </a:solidFill>
                <a:latin typeface="微软雅黑" panose="020B0503020204020204" pitchFamily="34" charset="-122"/>
                <a:ea typeface="微软雅黑" panose="020B0503020204020204" pitchFamily="34" charset="-122"/>
              </a:rPr>
              <a:t>执行</a:t>
            </a:r>
            <a:r>
              <a:rPr lang="en-US" altLang="zh-CN" sz="2800" b="1" dirty="0">
                <a:solidFill>
                  <a:srgbClr val="0070C0"/>
                </a:solidFill>
                <a:latin typeface="微软雅黑" panose="020B0503020204020204" pitchFamily="34" charset="-122"/>
                <a:ea typeface="微软雅黑" panose="020B0503020204020204" pitchFamily="34" charset="-122"/>
              </a:rPr>
              <a:t>-</a:t>
            </a:r>
            <a:r>
              <a:rPr lang="zh-CN" altLang="en-US" sz="2800" b="1" dirty="0">
                <a:solidFill>
                  <a:srgbClr val="0070C0"/>
                </a:solidFill>
                <a:latin typeface="微软雅黑" panose="020B0503020204020204" pitchFamily="34" charset="-122"/>
                <a:ea typeface="微软雅黑" panose="020B0503020204020204" pitchFamily="34" charset="-122"/>
              </a:rPr>
              <a:t>调整</a:t>
            </a:r>
            <a:r>
              <a:rPr lang="en-US" altLang="zh-CN" sz="2800" b="1" dirty="0">
                <a:solidFill>
                  <a:srgbClr val="0070C0"/>
                </a:solidFill>
                <a:latin typeface="微软雅黑" panose="020B0503020204020204" pitchFamily="34" charset="-122"/>
                <a:ea typeface="微软雅黑" panose="020B0503020204020204" pitchFamily="34" charset="-122"/>
              </a:rPr>
              <a:t>-</a:t>
            </a:r>
            <a:r>
              <a:rPr lang="zh-CN" altLang="en-US" sz="2800" b="1" dirty="0">
                <a:solidFill>
                  <a:srgbClr val="0070C0"/>
                </a:solidFill>
                <a:latin typeface="微软雅黑" panose="020B0503020204020204" pitchFamily="34" charset="-122"/>
                <a:ea typeface="微软雅黑" panose="020B0503020204020204" pitchFamily="34" charset="-122"/>
              </a:rPr>
              <a:t>评价</a:t>
            </a:r>
            <a:endParaRPr lang="en-US" altLang="zh-CN" sz="2800" b="1" dirty="0">
              <a:solidFill>
                <a:srgbClr val="0070C0"/>
              </a:solidFill>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Ø"/>
              <a:defRPr/>
            </a:pPr>
            <a:r>
              <a:rPr lang="zh-CN" altLang="en-US" b="1" dirty="0" smtClean="0">
                <a:solidFill>
                  <a:schemeClr val="bg1">
                    <a:lumMod val="65000"/>
                  </a:schemeClr>
                </a:solidFill>
                <a:latin typeface="微软雅黑" panose="020B0503020204020204" pitchFamily="34" charset="-122"/>
                <a:ea typeface="微软雅黑" panose="020B0503020204020204" pitchFamily="34" charset="-122"/>
              </a:rPr>
              <a:t>科研经费财务管理</a:t>
            </a:r>
            <a:endParaRPr lang="en-US" altLang="zh-CN" b="1" dirty="0" smtClean="0">
              <a:solidFill>
                <a:schemeClr val="bg1">
                  <a:lumMod val="65000"/>
                </a:schemeClr>
              </a:solidFill>
              <a:latin typeface="微软雅黑" panose="020B0503020204020204" pitchFamily="34" charset="-122"/>
              <a:ea typeface="微软雅黑" panose="020B0503020204020204" pitchFamily="34" charset="-122"/>
            </a:endParaRPr>
          </a:p>
          <a:p>
            <a:pPr marL="800100" lvl="2" indent="0">
              <a:lnSpc>
                <a:spcPct val="150000"/>
              </a:lnSpc>
              <a:buNone/>
              <a:defRPr/>
            </a:pPr>
            <a:r>
              <a:rPr lang="zh-CN" altLang="en-US" sz="2800" b="1" dirty="0">
                <a:solidFill>
                  <a:schemeClr val="bg1">
                    <a:lumMod val="65000"/>
                  </a:schemeClr>
                </a:solidFill>
                <a:latin typeface="微软雅黑" panose="020B0503020204020204" pitchFamily="34" charset="-122"/>
                <a:ea typeface="微软雅黑" panose="020B0503020204020204" pitchFamily="34" charset="-122"/>
              </a:rPr>
              <a:t>办公地点、办事流程、报销规范、服务理念</a:t>
            </a:r>
            <a:endParaRPr lang="en-US" altLang="zh-CN" sz="2800" b="1" dirty="0">
              <a:solidFill>
                <a:schemeClr val="bg1">
                  <a:lumMod val="65000"/>
                </a:schemeClr>
              </a:solidFill>
              <a:latin typeface="微软雅黑" panose="020B0503020204020204" pitchFamily="34" charset="-122"/>
              <a:ea typeface="微软雅黑" panose="020B0503020204020204" pitchFamily="34" charset="-122"/>
            </a:endParaRPr>
          </a:p>
          <a:p>
            <a:pPr marL="0" indent="0" algn="ctr">
              <a:lnSpc>
                <a:spcPct val="125000"/>
              </a:lnSpc>
              <a:buFont typeface="Arial" charset="0"/>
              <a:buNone/>
              <a:defRPr/>
            </a:pPr>
            <a:endParaRPr lang="en-US" altLang="zh-CN" sz="2000" dirty="0" smtClean="0">
              <a:latin typeface="方正小标宋简体" panose="03000509000000000000" pitchFamily="65" charset="-122"/>
              <a:ea typeface="方正小标宋简体" panose="03000509000000000000" pitchFamily="65" charset="-122"/>
            </a:endParaRPr>
          </a:p>
        </p:txBody>
      </p:sp>
    </p:spTree>
    <p:extLst>
      <p:ext uri="{BB962C8B-B14F-4D97-AF65-F5344CB8AC3E}">
        <p14:creationId xmlns:p14="http://schemas.microsoft.com/office/powerpoint/2010/main" val="1404153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内容占位符 8"/>
          <p:cNvSpPr txBox="1">
            <a:spLocks/>
          </p:cNvSpPr>
          <p:nvPr/>
        </p:nvSpPr>
        <p:spPr bwMode="auto">
          <a:xfrm>
            <a:off x="1258937" y="1084263"/>
            <a:ext cx="7633543" cy="4865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spcBef>
                <a:spcPct val="20000"/>
              </a:spcBef>
              <a:buFont typeface="Arial" charset="0"/>
              <a:buChar char="•"/>
              <a:defRPr sz="3200">
                <a:solidFill>
                  <a:schemeClr val="tx1"/>
                </a:solidFill>
                <a:latin typeface="Calibri" pitchFamily="34" charset="0"/>
                <a:ea typeface="宋体" pitchFamily="2" charset="-122"/>
              </a:defRPr>
            </a:lvl1pPr>
            <a:lvl2pPr marL="1314450" indent="-57150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marL="0" indent="0">
              <a:lnSpc>
                <a:spcPct val="200000"/>
              </a:lnSpc>
              <a:buNone/>
            </a:pPr>
            <a:endParaRPr lang="en-US" altLang="zh-CN" sz="4000" dirty="0">
              <a:latin typeface="微软雅黑" pitchFamily="34" charset="-122"/>
              <a:ea typeface="微软雅黑" pitchFamily="34" charset="-122"/>
            </a:endParaRPr>
          </a:p>
        </p:txBody>
      </p:sp>
      <p:graphicFrame>
        <p:nvGraphicFramePr>
          <p:cNvPr id="2" name="图示 1"/>
          <p:cNvGraphicFramePr/>
          <p:nvPr>
            <p:extLst>
              <p:ext uri="{D42A27DB-BD31-4B8C-83A1-F6EECF244321}">
                <p14:modId xmlns:p14="http://schemas.microsoft.com/office/powerpoint/2010/main" val="1718495173"/>
              </p:ext>
            </p:extLst>
          </p:nvPr>
        </p:nvGraphicFramePr>
        <p:xfrm>
          <a:off x="1331640" y="1196752"/>
          <a:ext cx="6768752"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7"/>
          <p:cNvSpPr txBox="1">
            <a:spLocks noChangeArrowheads="1"/>
          </p:cNvSpPr>
          <p:nvPr/>
        </p:nvSpPr>
        <p:spPr bwMode="auto">
          <a:xfrm>
            <a:off x="323850" y="252413"/>
            <a:ext cx="6264374"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nSpc>
                <a:spcPct val="125000"/>
              </a:lnSpc>
              <a:buFont typeface="Arial" charset="0"/>
              <a:buNone/>
            </a:pPr>
            <a:r>
              <a:rPr lang="zh-CN" altLang="en-US" sz="3600" b="1" dirty="0" smtClean="0">
                <a:solidFill>
                  <a:srgbClr val="3366FF"/>
                </a:solidFill>
                <a:latin typeface="微软雅黑" pitchFamily="34" charset="-122"/>
                <a:ea typeface="微软雅黑" pitchFamily="34" charset="-122"/>
              </a:rPr>
              <a:t>国家自然基金项目资金管理</a:t>
            </a:r>
            <a:endParaRPr lang="en-US" altLang="zh-CN" sz="3600" b="1" dirty="0">
              <a:solidFill>
                <a:srgbClr val="3366FF"/>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7"/>
          <p:cNvSpPr txBox="1">
            <a:spLocks noChangeArrowheads="1"/>
          </p:cNvSpPr>
          <p:nvPr/>
        </p:nvSpPr>
        <p:spPr bwMode="auto">
          <a:xfrm>
            <a:off x="323850" y="252413"/>
            <a:ext cx="6264374"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nSpc>
                <a:spcPct val="125000"/>
              </a:lnSpc>
              <a:buFont typeface="Arial" charset="0"/>
              <a:buNone/>
            </a:pPr>
            <a:r>
              <a:rPr lang="zh-CN" altLang="en-US" sz="3600" b="1" dirty="0" smtClean="0">
                <a:solidFill>
                  <a:srgbClr val="3366FF"/>
                </a:solidFill>
                <a:latin typeface="微软雅黑" pitchFamily="34" charset="-122"/>
                <a:ea typeface="微软雅黑" pitchFamily="34" charset="-122"/>
              </a:rPr>
              <a:t>预算编制依据</a:t>
            </a:r>
            <a:r>
              <a:rPr lang="en-US" altLang="zh-CN" sz="3600" b="1" dirty="0" smtClean="0">
                <a:solidFill>
                  <a:srgbClr val="3366FF"/>
                </a:solidFill>
                <a:latin typeface="微软雅黑" pitchFamily="34" charset="-122"/>
                <a:ea typeface="微软雅黑" pitchFamily="34" charset="-122"/>
              </a:rPr>
              <a:t>1</a:t>
            </a:r>
            <a:endParaRPr lang="en-US" altLang="zh-CN" sz="3600" b="1" dirty="0">
              <a:solidFill>
                <a:srgbClr val="3366FF"/>
              </a:solidFill>
              <a:latin typeface="微软雅黑" pitchFamily="34" charset="-122"/>
              <a:ea typeface="微软雅黑" pitchFamily="34" charset="-122"/>
            </a:endParaRPr>
          </a:p>
        </p:txBody>
      </p:sp>
      <p:sp>
        <p:nvSpPr>
          <p:cNvPr id="9" name="内容占位符 8"/>
          <p:cNvSpPr txBox="1">
            <a:spLocks/>
          </p:cNvSpPr>
          <p:nvPr/>
        </p:nvSpPr>
        <p:spPr>
          <a:xfrm>
            <a:off x="311150" y="1268413"/>
            <a:ext cx="8712200" cy="5112915"/>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Ø"/>
              <a:defRPr/>
            </a:pPr>
            <a:r>
              <a:rPr lang="zh-CN" altLang="en-US" sz="2400" b="1" dirty="0">
                <a:latin typeface="微软雅黑" panose="020B0503020204020204" pitchFamily="34" charset="-122"/>
                <a:ea typeface="微软雅黑" panose="020B0503020204020204" pitchFamily="34" charset="-122"/>
              </a:rPr>
              <a:t>国发文件</a:t>
            </a:r>
            <a:endParaRPr lang="en-US" altLang="zh-CN" sz="2400" b="1" dirty="0">
              <a:latin typeface="微软雅黑" panose="020B0503020204020204" pitchFamily="34" charset="-122"/>
              <a:ea typeface="微软雅黑" panose="020B0503020204020204" pitchFamily="34" charset="-122"/>
            </a:endParaRPr>
          </a:p>
          <a:p>
            <a:pPr marL="400050" lvl="1" indent="0">
              <a:lnSpc>
                <a:spcPct val="150000"/>
              </a:lnSpc>
              <a:buNone/>
              <a:defRPr/>
            </a:pP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国家自然科学基金资助项目资金管理办法</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 </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财教</a:t>
            </a:r>
            <a:r>
              <a:rPr lang="en-US" altLang="zh-CN" sz="2000" dirty="0">
                <a:latin typeface="微软雅黑" panose="020B0503020204020204" pitchFamily="34" charset="-122"/>
                <a:ea typeface="微软雅黑" panose="020B0503020204020204" pitchFamily="34" charset="-122"/>
              </a:rPr>
              <a:t>〔2015〕15</a:t>
            </a:r>
            <a:r>
              <a:rPr lang="zh-CN" altLang="en-US" sz="2000" dirty="0">
                <a:latin typeface="微软雅黑" panose="020B0503020204020204" pitchFamily="34" charset="-122"/>
                <a:ea typeface="微软雅黑" panose="020B0503020204020204" pitchFamily="34" charset="-122"/>
              </a:rPr>
              <a:t>号</a:t>
            </a:r>
            <a:r>
              <a:rPr lang="en-US" altLang="zh-CN" sz="2000" dirty="0">
                <a:latin typeface="微软雅黑" panose="020B0503020204020204" pitchFamily="34" charset="-122"/>
                <a:ea typeface="微软雅黑" panose="020B0503020204020204" pitchFamily="34" charset="-122"/>
              </a:rPr>
              <a:t>)</a:t>
            </a:r>
          </a:p>
          <a:p>
            <a:pPr marL="400050" lvl="1" indent="0">
              <a:lnSpc>
                <a:spcPct val="150000"/>
              </a:lnSpc>
              <a:buNone/>
              <a:defRPr/>
            </a:pP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补充通知</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（财科教</a:t>
            </a:r>
            <a:r>
              <a:rPr lang="en-US" altLang="zh-CN" sz="2000" dirty="0">
                <a:latin typeface="微软雅黑" panose="020B0503020204020204" pitchFamily="34" charset="-122"/>
                <a:ea typeface="微软雅黑" panose="020B0503020204020204" pitchFamily="34" charset="-122"/>
              </a:rPr>
              <a:t>〔2016〕19</a:t>
            </a:r>
            <a:r>
              <a:rPr lang="zh-CN" altLang="en-US" sz="2000" dirty="0">
                <a:latin typeface="微软雅黑" panose="020B0503020204020204" pitchFamily="34" charset="-122"/>
                <a:ea typeface="微软雅黑" panose="020B0503020204020204" pitchFamily="34" charset="-122"/>
              </a:rPr>
              <a:t>号）</a:t>
            </a:r>
            <a:endParaRPr lang="en-US" altLang="zh-CN" sz="2000" dirty="0">
              <a:latin typeface="微软雅黑" panose="020B0503020204020204" pitchFamily="34" charset="-122"/>
              <a:ea typeface="微软雅黑" panose="020B0503020204020204" pitchFamily="34" charset="-122"/>
            </a:endParaRPr>
          </a:p>
          <a:p>
            <a:pPr marL="400050" lvl="1" indent="0">
              <a:lnSpc>
                <a:spcPct val="150000"/>
              </a:lnSpc>
              <a:buNone/>
              <a:defRPr/>
            </a:pPr>
            <a:r>
              <a:rPr lang="en-US" altLang="zh-CN" sz="2000" dirty="0" smtClean="0">
                <a:latin typeface="微软雅黑" panose="020B0503020204020204" pitchFamily="34" charset="-122"/>
                <a:ea typeface="微软雅黑" panose="020B0503020204020204" pitchFamily="34" charset="-122"/>
              </a:rPr>
              <a:t>《2018</a:t>
            </a:r>
            <a:r>
              <a:rPr lang="zh-CN" altLang="en-US" sz="2000" dirty="0" smtClean="0">
                <a:latin typeface="微软雅黑" panose="020B0503020204020204" pitchFamily="34" charset="-122"/>
                <a:ea typeface="微软雅黑" panose="020B0503020204020204" pitchFamily="34" charset="-122"/>
              </a:rPr>
              <a:t>年度国家自然科学基金项目指南</a:t>
            </a:r>
            <a:r>
              <a:rPr lang="en-US" altLang="zh-CN" sz="2000" dirty="0" smtClean="0">
                <a:latin typeface="微软雅黑" panose="020B0503020204020204" pitchFamily="34" charset="-122"/>
                <a:ea typeface="微软雅黑" panose="020B0503020204020204" pitchFamily="34" charset="-122"/>
              </a:rPr>
              <a:t>》</a:t>
            </a:r>
          </a:p>
          <a:p>
            <a:pPr>
              <a:lnSpc>
                <a:spcPct val="150000"/>
              </a:lnSpc>
              <a:buFont typeface="Wingdings" panose="05000000000000000000" pitchFamily="2" charset="2"/>
              <a:buChar char="Ø"/>
              <a:defRPr/>
            </a:pPr>
            <a:r>
              <a:rPr lang="zh-CN" altLang="en-US" sz="2400" b="1" dirty="0" smtClean="0">
                <a:latin typeface="微软雅黑" panose="020B0503020204020204" pitchFamily="34" charset="-122"/>
                <a:ea typeface="微软雅黑" panose="020B0503020204020204" pitchFamily="34" charset="-122"/>
              </a:rPr>
              <a:t>校发文件</a:t>
            </a:r>
            <a:endParaRPr lang="en-US" altLang="zh-CN" sz="2400" b="1" dirty="0" smtClean="0">
              <a:latin typeface="微软雅黑" panose="020B0503020204020204" pitchFamily="34" charset="-122"/>
              <a:ea typeface="微软雅黑" panose="020B0503020204020204" pitchFamily="34" charset="-122"/>
            </a:endParaRPr>
          </a:p>
          <a:p>
            <a:pPr marL="400050" lvl="1" indent="0">
              <a:lnSpc>
                <a:spcPct val="150000"/>
              </a:lnSpc>
              <a:buNone/>
              <a:defRPr/>
            </a:pP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科研经费管理办法</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（华电校财</a:t>
            </a:r>
            <a:r>
              <a:rPr lang="en-US" altLang="zh-CN" sz="2000" dirty="0">
                <a:latin typeface="微软雅黑" panose="020B0503020204020204" pitchFamily="34" charset="-122"/>
                <a:ea typeface="微软雅黑" panose="020B0503020204020204" pitchFamily="34" charset="-122"/>
              </a:rPr>
              <a:t>〔2016〕28</a:t>
            </a:r>
            <a:r>
              <a:rPr lang="zh-CN" altLang="en-US" sz="2000" dirty="0">
                <a:latin typeface="微软雅黑" panose="020B0503020204020204" pitchFamily="34" charset="-122"/>
                <a:ea typeface="微软雅黑" panose="020B0503020204020204" pitchFamily="34" charset="-122"/>
              </a:rPr>
              <a:t>号</a:t>
            </a:r>
            <a:r>
              <a:rPr lang="zh-CN" altLang="en-US"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marL="400050" lvl="1" indent="0">
              <a:lnSpc>
                <a:spcPct val="150000"/>
              </a:lnSpc>
              <a:buNone/>
              <a:defRPr/>
            </a:pPr>
            <a:r>
              <a:rPr lang="zh-CN" altLang="en-US" sz="1800" dirty="0" smtClean="0">
                <a:solidFill>
                  <a:srgbClr val="FF0000"/>
                </a:solidFill>
                <a:latin typeface="微软雅黑" panose="020B0503020204020204" pitchFamily="34" charset="-122"/>
                <a:ea typeface="微软雅黑" panose="020B0503020204020204" pitchFamily="34" charset="-122"/>
              </a:rPr>
              <a:t>（</a:t>
            </a:r>
            <a:r>
              <a:rPr lang="zh-CN" altLang="en-US" sz="1800" dirty="0">
                <a:solidFill>
                  <a:srgbClr val="FF0000"/>
                </a:solidFill>
                <a:latin typeface="微软雅黑" panose="020B0503020204020204" pitchFamily="34" charset="-122"/>
                <a:ea typeface="微软雅黑" panose="020B0503020204020204" pitchFamily="34" charset="-122"/>
              </a:rPr>
              <a:t>含纵向科研间接费用管理办法）</a:t>
            </a:r>
            <a:endParaRPr lang="en-US" altLang="zh-CN" sz="1800" dirty="0">
              <a:solidFill>
                <a:srgbClr val="FF0000"/>
              </a:solidFill>
              <a:latin typeface="微软雅黑" panose="020B0503020204020204" pitchFamily="34" charset="-122"/>
              <a:ea typeface="微软雅黑" panose="020B0503020204020204" pitchFamily="34" charset="-122"/>
            </a:endParaRPr>
          </a:p>
          <a:p>
            <a:pPr marL="400050" lvl="1" indent="0">
              <a:lnSpc>
                <a:spcPct val="150000"/>
              </a:lnSpc>
              <a:buNone/>
              <a:defRPr/>
            </a:pPr>
            <a:r>
              <a:rPr lang="zh-CN" altLang="zh-CN" sz="2000" dirty="0" smtClean="0">
                <a:latin typeface="微软雅黑" panose="020B0503020204020204" pitchFamily="34" charset="-122"/>
                <a:ea typeface="微软雅黑" panose="020B0503020204020204" pitchFamily="34" charset="-122"/>
              </a:rPr>
              <a:t>《关于进一步做好科研项目资金管理等政策贯彻落实工作的通知》</a:t>
            </a:r>
            <a:endParaRPr lang="en-US" altLang="zh-CN" sz="2000" dirty="0" smtClean="0">
              <a:latin typeface="微软雅黑" panose="020B0503020204020204" pitchFamily="34" charset="-122"/>
              <a:ea typeface="微软雅黑" panose="020B0503020204020204" pitchFamily="34" charset="-122"/>
            </a:endParaRPr>
          </a:p>
          <a:p>
            <a:pPr marL="400050" lvl="1" indent="0">
              <a:lnSpc>
                <a:spcPct val="150000"/>
              </a:lnSpc>
              <a:buNone/>
              <a:defRPr/>
            </a:pPr>
            <a:r>
              <a:rPr lang="zh-CN" altLang="zh-CN" sz="2000" dirty="0" smtClean="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华电校财〔</a:t>
            </a:r>
            <a:r>
              <a:rPr lang="en-US" altLang="zh-CN" sz="2000" dirty="0">
                <a:latin typeface="微软雅黑" panose="020B0503020204020204" pitchFamily="34" charset="-122"/>
                <a:ea typeface="微软雅黑" panose="020B0503020204020204" pitchFamily="34" charset="-122"/>
              </a:rPr>
              <a:t>2017</a:t>
            </a:r>
            <a:r>
              <a:rPr lang="zh-CN" altLang="zh-CN"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9</a:t>
            </a:r>
            <a:r>
              <a:rPr lang="zh-CN" altLang="zh-CN" sz="2000" dirty="0">
                <a:latin typeface="微软雅黑" panose="020B0503020204020204" pitchFamily="34" charset="-122"/>
                <a:ea typeface="微软雅黑" panose="020B0503020204020204" pitchFamily="34" charset="-122"/>
              </a:rPr>
              <a:t>号</a:t>
            </a:r>
            <a:r>
              <a:rPr lang="zh-CN" altLang="zh-CN" sz="2000" dirty="0" smtClean="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403122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7"/>
          <p:cNvSpPr txBox="1">
            <a:spLocks noChangeArrowheads="1"/>
          </p:cNvSpPr>
          <p:nvPr/>
        </p:nvSpPr>
        <p:spPr bwMode="auto">
          <a:xfrm>
            <a:off x="323850" y="252413"/>
            <a:ext cx="6192366"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3200">
                <a:solidFill>
                  <a:schemeClr val="tx1"/>
                </a:solidFill>
                <a:latin typeface="Calibri" pitchFamily="34" charset="0"/>
                <a:ea typeface="宋体" pitchFamily="2" charset="-122"/>
              </a:defRPr>
            </a:lvl1pPr>
            <a:lvl2pPr marL="742950" indent="-285750" eaLnBrk="0" hangingPunct="0">
              <a:spcBef>
                <a:spcPct val="20000"/>
              </a:spcBef>
              <a:buFont typeface="Arial" charset="0"/>
              <a:buChar char="–"/>
              <a:defRPr sz="2800">
                <a:solidFill>
                  <a:schemeClr val="tx1"/>
                </a:solidFill>
                <a:latin typeface="Calibri" pitchFamily="34" charset="0"/>
                <a:ea typeface="宋体" pitchFamily="2" charset="-122"/>
              </a:defRPr>
            </a:lvl2pPr>
            <a:lvl3pPr marL="1143000" indent="-228600" eaLnBrk="0" hangingPunct="0">
              <a:spcBef>
                <a:spcPct val="20000"/>
              </a:spcBef>
              <a:buFont typeface="Arial" charset="0"/>
              <a:buChar char="•"/>
              <a:defRPr sz="2400">
                <a:solidFill>
                  <a:schemeClr val="tx1"/>
                </a:solidFill>
                <a:latin typeface="Calibri" pitchFamily="34" charset="0"/>
                <a:ea typeface="宋体" pitchFamily="2" charset="-122"/>
              </a:defRPr>
            </a:lvl3pPr>
            <a:lvl4pPr marL="1600200" indent="-228600" eaLnBrk="0" hangingPunct="0">
              <a:spcBef>
                <a:spcPct val="20000"/>
              </a:spcBef>
              <a:buFont typeface="Arial" charset="0"/>
              <a:buChar char="–"/>
              <a:defRPr sz="2000">
                <a:solidFill>
                  <a:schemeClr val="tx1"/>
                </a:solidFill>
                <a:latin typeface="Calibri" pitchFamily="34" charset="0"/>
                <a:ea typeface="宋体" pitchFamily="2" charset="-122"/>
              </a:defRPr>
            </a:lvl4pPr>
            <a:lvl5pPr marL="2057400" indent="-228600" eaLnBrk="0" hangingPunct="0">
              <a:spcBef>
                <a:spcPct val="20000"/>
              </a:spcBef>
              <a:buFont typeface="Arial" charset="0"/>
              <a:buChar char="»"/>
              <a:defRPr sz="2000">
                <a:solidFill>
                  <a:schemeClr val="tx1"/>
                </a:solidFill>
                <a:latin typeface="Calibri" pitchFamily="34" charset="0"/>
                <a:ea typeface="宋体" pitchFamily="2" charset="-122"/>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宋体" pitchFamily="2" charset="-122"/>
              </a:defRPr>
            </a:lvl9pPr>
          </a:lstStyle>
          <a:p>
            <a:pPr>
              <a:lnSpc>
                <a:spcPct val="125000"/>
              </a:lnSpc>
              <a:buFont typeface="Arial" charset="0"/>
              <a:buNone/>
            </a:pPr>
            <a:r>
              <a:rPr lang="zh-CN" altLang="en-US" sz="3600" b="1" dirty="0" smtClean="0">
                <a:solidFill>
                  <a:srgbClr val="3366FF"/>
                </a:solidFill>
                <a:latin typeface="微软雅黑" pitchFamily="34" charset="-122"/>
                <a:ea typeface="微软雅黑" pitchFamily="34" charset="-122"/>
              </a:rPr>
              <a:t>预算编制依据</a:t>
            </a:r>
            <a:r>
              <a:rPr lang="en-US" altLang="zh-CN" sz="3600" b="1" dirty="0" smtClean="0">
                <a:solidFill>
                  <a:srgbClr val="3366FF"/>
                </a:solidFill>
                <a:latin typeface="微软雅黑" pitchFamily="34" charset="-122"/>
                <a:ea typeface="微软雅黑" pitchFamily="34" charset="-122"/>
              </a:rPr>
              <a:t>2</a:t>
            </a:r>
            <a:endParaRPr lang="en-US" altLang="zh-CN" sz="3600" b="1" dirty="0">
              <a:solidFill>
                <a:srgbClr val="3366FF"/>
              </a:solidFill>
              <a:latin typeface="微软雅黑" pitchFamily="34" charset="-122"/>
              <a:ea typeface="微软雅黑" pitchFamily="34" charset="-122"/>
            </a:endParaRPr>
          </a:p>
        </p:txBody>
      </p:sp>
      <p:sp>
        <p:nvSpPr>
          <p:cNvPr id="9" name="内容占位符 8"/>
          <p:cNvSpPr txBox="1">
            <a:spLocks/>
          </p:cNvSpPr>
          <p:nvPr/>
        </p:nvSpPr>
        <p:spPr>
          <a:xfrm>
            <a:off x="311150" y="1268413"/>
            <a:ext cx="8712200" cy="4537075"/>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50000"/>
              </a:lnSpc>
              <a:buFont typeface="Wingdings" panose="05000000000000000000" pitchFamily="2" charset="2"/>
              <a:buChar char="Ø"/>
              <a:defRPr/>
            </a:pPr>
            <a:r>
              <a:rPr lang="zh-CN" altLang="en-US" sz="2400" dirty="0" smtClean="0">
                <a:latin typeface="微软雅黑" panose="020B0503020204020204" pitchFamily="34" charset="-122"/>
                <a:ea typeface="微软雅黑" panose="020B0503020204020204" pitchFamily="34" charset="-122"/>
              </a:rPr>
              <a:t>分预算科目</a:t>
            </a:r>
            <a:r>
              <a:rPr lang="zh-CN" altLang="en-US" sz="2400" dirty="0" smtClean="0">
                <a:solidFill>
                  <a:srgbClr val="FF0000"/>
                </a:solidFill>
                <a:latin typeface="微软雅黑" panose="020B0503020204020204" pitchFamily="34" charset="-122"/>
                <a:ea typeface="微软雅黑" panose="020B0503020204020204" pitchFamily="34" charset="-122"/>
              </a:rPr>
              <a:t>标准</a:t>
            </a:r>
            <a:r>
              <a:rPr lang="zh-CN" altLang="en-US" sz="2400" dirty="0" smtClean="0">
                <a:latin typeface="微软雅黑" panose="020B0503020204020204" pitchFamily="34" charset="-122"/>
                <a:ea typeface="微软雅黑" panose="020B0503020204020204" pitchFamily="34" charset="-122"/>
              </a:rPr>
              <a:t>等管理文件</a:t>
            </a:r>
            <a:endParaRPr lang="en-US" altLang="zh-CN" sz="2400" dirty="0" smtClean="0">
              <a:latin typeface="微软雅黑" panose="020B0503020204020204" pitchFamily="34" charset="-122"/>
              <a:ea typeface="微软雅黑" panose="020B0503020204020204" pitchFamily="34" charset="-122"/>
            </a:endParaRPr>
          </a:p>
          <a:p>
            <a:pPr marL="400050" lvl="1" indent="0">
              <a:lnSpc>
                <a:spcPct val="150000"/>
              </a:lnSpc>
              <a:buNone/>
              <a:defRPr/>
            </a:pPr>
            <a:r>
              <a:rPr lang="en-US" altLang="zh-CN" sz="2000" dirty="0" smtClean="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中央财政科研项目专家咨询费管理办法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（财</a:t>
            </a:r>
            <a:r>
              <a:rPr lang="zh-CN" altLang="en-US" sz="2000" dirty="0">
                <a:latin typeface="微软雅黑" panose="020B0503020204020204" pitchFamily="34" charset="-122"/>
                <a:ea typeface="微软雅黑" panose="020B0503020204020204" pitchFamily="34" charset="-122"/>
              </a:rPr>
              <a:t>科教</a:t>
            </a:r>
            <a:r>
              <a:rPr lang="en-US" altLang="zh-CN" sz="2000" dirty="0">
                <a:latin typeface="微软雅黑" panose="020B0503020204020204" pitchFamily="34" charset="-122"/>
                <a:ea typeface="微软雅黑" panose="020B0503020204020204" pitchFamily="34" charset="-122"/>
              </a:rPr>
              <a:t>〔2017〕128</a:t>
            </a:r>
            <a:r>
              <a:rPr lang="zh-CN" altLang="en-US" sz="2000" dirty="0" smtClean="0">
                <a:latin typeface="微软雅黑" panose="020B0503020204020204" pitchFamily="34" charset="-122"/>
                <a:ea typeface="微软雅黑" panose="020B0503020204020204" pitchFamily="34" charset="-122"/>
              </a:rPr>
              <a:t>号）</a:t>
            </a:r>
            <a:endParaRPr lang="en-US" altLang="zh-CN" sz="2000" dirty="0">
              <a:latin typeface="微软雅黑" panose="020B0503020204020204" pitchFamily="34" charset="-122"/>
              <a:ea typeface="微软雅黑" panose="020B0503020204020204" pitchFamily="34" charset="-122"/>
            </a:endParaRPr>
          </a:p>
          <a:p>
            <a:pPr marL="400050" lvl="1" indent="0">
              <a:lnSpc>
                <a:spcPct val="150000"/>
              </a:lnSpc>
              <a:buNone/>
              <a:defRPr/>
            </a:pPr>
            <a:r>
              <a:rPr lang="en-US" altLang="zh-CN" sz="2000" dirty="0" smtClean="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差旅费管理实施细则</a:t>
            </a:r>
            <a:r>
              <a:rPr lang="en-US" altLang="zh-CN" sz="2000" dirty="0" smtClean="0">
                <a:latin typeface="微软雅黑" panose="020B0503020204020204" pitchFamily="34" charset="-122"/>
                <a:ea typeface="微软雅黑" panose="020B0503020204020204" pitchFamily="34" charset="-122"/>
              </a:rPr>
              <a:t>》</a:t>
            </a:r>
            <a:r>
              <a:rPr lang="zh-CN" altLang="zh-CN" sz="2000" dirty="0" smtClean="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华电校财〔</a:t>
            </a:r>
            <a:r>
              <a:rPr lang="en-US" altLang="zh-CN" sz="2000" dirty="0">
                <a:latin typeface="微软雅黑" panose="020B0503020204020204" pitchFamily="34" charset="-122"/>
                <a:ea typeface="微软雅黑" panose="020B0503020204020204" pitchFamily="34" charset="-122"/>
              </a:rPr>
              <a:t>2016</a:t>
            </a:r>
            <a:r>
              <a:rPr lang="zh-CN" altLang="zh-CN"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19</a:t>
            </a:r>
            <a:r>
              <a:rPr lang="zh-CN" altLang="zh-CN" sz="2000" dirty="0">
                <a:latin typeface="微软雅黑" panose="020B0503020204020204" pitchFamily="34" charset="-122"/>
                <a:ea typeface="微软雅黑" panose="020B0503020204020204" pitchFamily="34" charset="-122"/>
              </a:rPr>
              <a:t>号）</a:t>
            </a:r>
            <a:endParaRPr lang="en-US" altLang="zh-CN" sz="2000" dirty="0">
              <a:latin typeface="微软雅黑" panose="020B0503020204020204" pitchFamily="34" charset="-122"/>
              <a:ea typeface="微软雅黑" panose="020B0503020204020204" pitchFamily="34" charset="-122"/>
            </a:endParaRPr>
          </a:p>
          <a:p>
            <a:pPr marL="400050" lvl="1" indent="0">
              <a:lnSpc>
                <a:spcPct val="150000"/>
              </a:lnSpc>
              <a:buNone/>
              <a:defRPr/>
            </a:pP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国内会议费管理暂行办法</a:t>
            </a:r>
            <a:r>
              <a:rPr lang="en-US" altLang="zh-CN" sz="2000" dirty="0" smtClean="0">
                <a:latin typeface="微软雅黑" panose="020B0503020204020204" pitchFamily="34" charset="-122"/>
                <a:ea typeface="微软雅黑" panose="020B0503020204020204" pitchFamily="34" charset="-122"/>
              </a:rPr>
              <a:t>》</a:t>
            </a:r>
            <a:r>
              <a:rPr lang="zh-CN" altLang="zh-CN" sz="2000" dirty="0" smtClean="0">
                <a:latin typeface="微软雅黑" panose="020B0503020204020204" pitchFamily="34" charset="-122"/>
                <a:ea typeface="微软雅黑" panose="020B0503020204020204" pitchFamily="34" charset="-122"/>
              </a:rPr>
              <a:t>（</a:t>
            </a:r>
            <a:r>
              <a:rPr lang="zh-CN" altLang="zh-CN" sz="2000" dirty="0">
                <a:latin typeface="微软雅黑" panose="020B0503020204020204" pitchFamily="34" charset="-122"/>
                <a:ea typeface="微软雅黑" panose="020B0503020204020204" pitchFamily="34" charset="-122"/>
              </a:rPr>
              <a:t>华电校财〔</a:t>
            </a:r>
            <a:r>
              <a:rPr lang="en-US" altLang="zh-CN" sz="2000" dirty="0">
                <a:latin typeface="微软雅黑" panose="020B0503020204020204" pitchFamily="34" charset="-122"/>
                <a:ea typeface="微软雅黑" panose="020B0503020204020204" pitchFamily="34" charset="-122"/>
              </a:rPr>
              <a:t>2016</a:t>
            </a:r>
            <a:r>
              <a:rPr lang="zh-CN" altLang="zh-CN" sz="2000" dirty="0">
                <a:latin typeface="微软雅黑" panose="020B0503020204020204" pitchFamily="34" charset="-122"/>
                <a:ea typeface="微软雅黑" panose="020B0503020204020204" pitchFamily="34" charset="-122"/>
              </a:rPr>
              <a:t>〕</a:t>
            </a:r>
            <a:r>
              <a:rPr lang="en-US" altLang="zh-CN" sz="2000" dirty="0">
                <a:latin typeface="微软雅黑" panose="020B0503020204020204" pitchFamily="34" charset="-122"/>
                <a:ea typeface="微软雅黑" panose="020B0503020204020204" pitchFamily="34" charset="-122"/>
              </a:rPr>
              <a:t>20</a:t>
            </a:r>
            <a:r>
              <a:rPr lang="zh-CN" altLang="zh-CN" sz="2000" dirty="0">
                <a:latin typeface="微软雅黑" panose="020B0503020204020204" pitchFamily="34" charset="-122"/>
                <a:ea typeface="微软雅黑" panose="020B0503020204020204" pitchFamily="34" charset="-122"/>
              </a:rPr>
              <a:t>号</a:t>
            </a:r>
            <a:r>
              <a:rPr lang="zh-CN"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marL="400050" lvl="1" indent="0">
              <a:lnSpc>
                <a:spcPct val="150000"/>
              </a:lnSpc>
              <a:buNone/>
              <a:defRPr/>
            </a:pP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科研</a:t>
            </a:r>
            <a:r>
              <a:rPr lang="zh-CN" altLang="en-US" sz="2000" dirty="0">
                <a:latin typeface="微软雅黑" panose="020B0503020204020204" pitchFamily="34" charset="-122"/>
                <a:ea typeface="微软雅黑" panose="020B0503020204020204" pitchFamily="34" charset="-122"/>
              </a:rPr>
              <a:t>仪器设备采购实施</a:t>
            </a:r>
            <a:r>
              <a:rPr lang="zh-CN" altLang="en-US" sz="2000" dirty="0" smtClean="0">
                <a:latin typeface="微软雅黑" panose="020B0503020204020204" pitchFamily="34" charset="-122"/>
                <a:ea typeface="微软雅黑" panose="020B0503020204020204" pitchFamily="34" charset="-122"/>
              </a:rPr>
              <a:t>细则</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（华电校</a:t>
            </a:r>
            <a:r>
              <a:rPr lang="zh-CN" altLang="en-US" sz="2000" dirty="0">
                <a:latin typeface="微软雅黑" panose="020B0503020204020204" pitchFamily="34" charset="-122"/>
                <a:ea typeface="微软雅黑" panose="020B0503020204020204" pitchFamily="34" charset="-122"/>
              </a:rPr>
              <a:t>资</a:t>
            </a:r>
            <a:r>
              <a:rPr lang="en-US" altLang="zh-CN" sz="2000" dirty="0">
                <a:latin typeface="微软雅黑" panose="020B0503020204020204" pitchFamily="34" charset="-122"/>
                <a:ea typeface="微软雅黑" panose="020B0503020204020204" pitchFamily="34" charset="-122"/>
              </a:rPr>
              <a:t>〔2016〕13</a:t>
            </a:r>
            <a:r>
              <a:rPr lang="zh-CN" altLang="en-US" sz="2000" dirty="0" smtClean="0">
                <a:latin typeface="微软雅黑" panose="020B0503020204020204" pitchFamily="34" charset="-122"/>
                <a:ea typeface="微软雅黑" panose="020B0503020204020204" pitchFamily="34" charset="-122"/>
              </a:rPr>
              <a:t>号）</a:t>
            </a:r>
            <a:endParaRPr lang="en-US" altLang="zh-CN" sz="2000" dirty="0" smtClean="0">
              <a:latin typeface="微软雅黑" panose="020B0503020204020204" pitchFamily="34" charset="-122"/>
              <a:ea typeface="微软雅黑" panose="020B0503020204020204" pitchFamily="34" charset="-122"/>
            </a:endParaRPr>
          </a:p>
          <a:p>
            <a:pPr marL="400050" lvl="1" indent="0">
              <a:lnSpc>
                <a:spcPct val="150000"/>
              </a:lnSpc>
              <a:buNone/>
              <a:defRPr/>
            </a:pP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教学科研人员因公临时出国管理工作实施细则（暂行）</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a:t>
            </a:r>
            <a:r>
              <a:rPr lang="zh-CN" altLang="en-US" sz="2000" b="1" dirty="0">
                <a:solidFill>
                  <a:schemeClr val="bg1">
                    <a:lumMod val="65000"/>
                  </a:schemeClr>
                </a:solidFill>
                <a:latin typeface="微软雅黑" panose="020B0503020204020204" pitchFamily="34" charset="-122"/>
                <a:ea typeface="微软雅黑" panose="020B0503020204020204" pitchFamily="34" charset="-122"/>
              </a:rPr>
              <a:t>即将</a:t>
            </a:r>
            <a:r>
              <a:rPr lang="zh-CN" altLang="en-US" sz="2000" b="1" dirty="0">
                <a:latin typeface="微软雅黑" panose="020B0503020204020204" pitchFamily="34" charset="-122"/>
                <a:ea typeface="微软雅黑" panose="020B0503020204020204" pitchFamily="34" charset="-122"/>
              </a:rPr>
              <a:t>发文</a:t>
            </a:r>
            <a:r>
              <a:rPr lang="zh-CN" altLang="en-US" sz="2000"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marL="400050" lvl="1" indent="0">
              <a:lnSpc>
                <a:spcPct val="150000"/>
              </a:lnSpc>
              <a:buNone/>
              <a:defRPr/>
            </a:pPr>
            <a:r>
              <a:rPr lang="en-US" altLang="zh-CN" sz="2000" dirty="0" smtClean="0">
                <a:latin typeface="微软雅黑" panose="020B0503020204020204" pitchFamily="34" charset="-122"/>
                <a:ea typeface="微软雅黑" panose="020B0503020204020204" pitchFamily="34" charset="-122"/>
              </a:rPr>
              <a:t>……</a:t>
            </a:r>
          </a:p>
          <a:p>
            <a:pPr marL="400050" lvl="1" indent="0">
              <a:lnSpc>
                <a:spcPct val="150000"/>
              </a:lnSpc>
              <a:buNone/>
              <a:defRPr/>
            </a:pPr>
            <a:endParaRPr lang="en-US" altLang="zh-CN" sz="2000" dirty="0" smtClean="0">
              <a:latin typeface="微软雅黑" panose="020B0503020204020204" pitchFamily="34" charset="-122"/>
              <a:ea typeface="微软雅黑" panose="020B0503020204020204" pitchFamily="34" charset="-122"/>
            </a:endParaRPr>
          </a:p>
          <a:p>
            <a:pPr marL="400050" lvl="1" indent="0">
              <a:lnSpc>
                <a:spcPct val="150000"/>
              </a:lnSpc>
              <a:buNone/>
              <a:defRPr/>
            </a:pPr>
            <a:endParaRPr lang="en-US" altLang="zh-CN" sz="20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323611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4572</TotalTime>
  <Words>3717</Words>
  <Application>Microsoft Office PowerPoint</Application>
  <PresentationFormat>全屏显示(4:3)</PresentationFormat>
  <Paragraphs>527</Paragraphs>
  <Slides>41</Slides>
  <Notes>15</Notes>
  <HiddenSlides>0</HiddenSlides>
  <MMClips>0</MMClips>
  <ScaleCrop>false</ScaleCrop>
  <HeadingPairs>
    <vt:vector size="4" baseType="variant">
      <vt:variant>
        <vt:lpstr>主题</vt:lpstr>
      </vt:variant>
      <vt:variant>
        <vt:i4>2</vt:i4>
      </vt:variant>
      <vt:variant>
        <vt:lpstr>幻灯片标题</vt:lpstr>
      </vt:variant>
      <vt:variant>
        <vt:i4>41</vt:i4>
      </vt:variant>
    </vt:vector>
  </HeadingPairs>
  <TitlesOfParts>
    <vt:vector size="43" baseType="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华电财务处</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杨利国</dc:creator>
  <cp:lastModifiedBy>杨利国</cp:lastModifiedBy>
  <cp:revision>377</cp:revision>
  <dcterms:created xsi:type="dcterms:W3CDTF">2009-11-30T14:53:19Z</dcterms:created>
  <dcterms:modified xsi:type="dcterms:W3CDTF">2018-01-05T05:43:03Z</dcterms:modified>
</cp:coreProperties>
</file>